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  <p:sldMasterId id="2147483663" r:id="rId4"/>
    <p:sldMasterId id="2147483687" r:id="rId5"/>
  </p:sldMasterIdLst>
  <p:notesMasterIdLst>
    <p:notesMasterId r:id="rId19"/>
  </p:notesMasterIdLst>
  <p:sldIdLst>
    <p:sldId id="256" r:id="rId6"/>
    <p:sldId id="279" r:id="rId7"/>
    <p:sldId id="259" r:id="rId8"/>
    <p:sldId id="276" r:id="rId9"/>
    <p:sldId id="280" r:id="rId10"/>
    <p:sldId id="316" r:id="rId11"/>
    <p:sldId id="317" r:id="rId12"/>
    <p:sldId id="274" r:id="rId13"/>
    <p:sldId id="300" r:id="rId14"/>
    <p:sldId id="301" r:id="rId15"/>
    <p:sldId id="271" r:id="rId16"/>
    <p:sldId id="272" r:id="rId17"/>
    <p:sldId id="315" r:id="rId18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letusosa" id="{BFAD4BF2-A745-40DA-ACA7-94F78FBDB6F7}">
          <p14:sldIdLst>
            <p14:sldId id="256"/>
            <p14:sldId id="279"/>
            <p14:sldId id="259"/>
            <p14:sldId id="276"/>
            <p14:sldId id="280"/>
          </p14:sldIdLst>
        </p14:section>
        <p14:section name="Nimetön osa" id="{C8143151-17B8-4A85-9C81-E2227EAFC5C4}">
          <p14:sldIdLst>
            <p14:sldId id="316"/>
            <p14:sldId id="317"/>
            <p14:sldId id="274"/>
            <p14:sldId id="300"/>
            <p14:sldId id="301"/>
            <p14:sldId id="271"/>
            <p14:sldId id="272"/>
            <p14:sldId id="31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E1F97E9-E7DF-D6F2-C8E3-37B4743F2615}" name="Petri Onikki" initials="PO" userId="S::petri.onikki@lounavoima.fi::eaeb472f-a782-45d8-88f6-31839e87997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ko Janne" initials="AJ" lastIdx="2" clrIdx="0">
    <p:extLst>
      <p:ext uri="{19B8F6BF-5375-455C-9EA6-DF929625EA0E}">
        <p15:presenceInfo xmlns:p15="http://schemas.microsoft.com/office/powerpoint/2012/main" userId="S-1-5-21-776561741-299502267-682003330-461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385E"/>
    <a:srgbClr val="305C9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87251" autoAdjust="0"/>
  </p:normalViewPr>
  <p:slideViewPr>
    <p:cSldViewPr snapToGrid="0">
      <p:cViewPr varScale="1">
        <p:scale>
          <a:sx n="96" d="100"/>
          <a:sy n="96" d="100"/>
        </p:scale>
        <p:origin x="10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8/10/relationships/authors" Target="authors.xml"/><Relationship Id="rId3" Type="http://schemas.openxmlformats.org/officeDocument/2006/relationships/slideMaster" Target="slideMasters/slideMaster1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na Annala" userId="c207bc0b-d759-4fc9-a5be-75f189b874c4" providerId="ADAL" clId="{1247F3C9-4D05-4EBE-AA03-FFB679C6C4DD}"/>
    <pc:docChg chg="modSld">
      <pc:chgData name="Elina Annala" userId="c207bc0b-d759-4fc9-a5be-75f189b874c4" providerId="ADAL" clId="{1247F3C9-4D05-4EBE-AA03-FFB679C6C4DD}" dt="2023-10-10T10:50:10.073" v="10" actId="20577"/>
      <pc:docMkLst>
        <pc:docMk/>
      </pc:docMkLst>
      <pc:sldChg chg="modSp mod">
        <pc:chgData name="Elina Annala" userId="c207bc0b-d759-4fc9-a5be-75f189b874c4" providerId="ADAL" clId="{1247F3C9-4D05-4EBE-AA03-FFB679C6C4DD}" dt="2023-10-10T10:50:10.073" v="10" actId="20577"/>
        <pc:sldMkLst>
          <pc:docMk/>
          <pc:sldMk cId="2879200552" sldId="271"/>
        </pc:sldMkLst>
        <pc:spChg chg="mod">
          <ac:chgData name="Elina Annala" userId="c207bc0b-d759-4fc9-a5be-75f189b874c4" providerId="ADAL" clId="{1247F3C9-4D05-4EBE-AA03-FFB679C6C4DD}" dt="2023-10-10T10:50:10.073" v="10" actId="20577"/>
          <ac:spMkLst>
            <pc:docMk/>
            <pc:sldMk cId="2879200552" sldId="271"/>
            <ac:spMk id="4" creationId="{03AC7CB3-D63B-43BA-8B90-9E9CDD14DA8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Taul1!$B$1</c:f>
              <c:strCache>
                <c:ptCount val="1"/>
                <c:pt idx="0">
                  <c:v>Omistajat</c:v>
                </c:pt>
              </c:strCache>
            </c:strRef>
          </c:tx>
          <c:dPt>
            <c:idx val="0"/>
            <c:bubble3D val="0"/>
            <c:spPr>
              <a:solidFill>
                <a:srgbClr val="80A51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2A9-4D73-9EDA-71841AF91559}"/>
              </c:ext>
            </c:extLst>
          </c:dPt>
          <c:dPt>
            <c:idx val="1"/>
            <c:bubble3D val="0"/>
            <c:spPr>
              <a:solidFill>
                <a:srgbClr val="F3932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2A9-4D73-9EDA-71841AF9155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0EE-41D6-9224-C8D1AD04240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0EE-41D6-9224-C8D1AD04240A}"/>
              </c:ext>
            </c:extLst>
          </c:dPt>
          <c:cat>
            <c:strRef>
              <c:f>Taul1!$A$2:$A$5</c:f>
              <c:strCache>
                <c:ptCount val="2"/>
                <c:pt idx="0">
                  <c:v>Salon Kaukolämpö Oy</c:v>
                </c:pt>
                <c:pt idx="1">
                  <c:v>2. neljännes</c:v>
                </c:pt>
              </c:strCache>
            </c:strRef>
          </c:cat>
          <c:val>
            <c:numRef>
              <c:f>Taul1!$B$2:$B$5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A9-4D73-9EDA-71841AF915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i-FI" sz="1800" b="1" dirty="0"/>
              <a:t>Kaukolämmön tuotannon</a:t>
            </a:r>
            <a:r>
              <a:rPr lang="fi-FI" sz="1800" b="1" baseline="0" dirty="0"/>
              <a:t> polttoaineet ja ominaispäästöt CO</a:t>
            </a:r>
            <a:r>
              <a:rPr lang="fi-FI" sz="1800" b="1" baseline="-25000" dirty="0"/>
              <a:t>2</a:t>
            </a:r>
            <a:endParaRPr lang="fi-FI" sz="18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i-FI"/>
        </a:p>
      </c:txPr>
    </c:title>
    <c:autoTitleDeleted val="0"/>
    <c:plotArea>
      <c:layout>
        <c:manualLayout>
          <c:layoutTarget val="inner"/>
          <c:xMode val="edge"/>
          <c:yMode val="edge"/>
          <c:x val="0.11493032079742657"/>
          <c:y val="0.11691097946324468"/>
          <c:w val="0.79776881777177322"/>
          <c:h val="0.67102151238187424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Taul3!$L$15</c:f>
              <c:strCache>
                <c:ptCount val="1"/>
                <c:pt idx="0">
                  <c:v>Jäte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Taul3!$K$16:$K$19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Taul3!$L$16:$L$19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91236</c:v>
                </c:pt>
                <c:pt idx="3">
                  <c:v>176000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A4-4AF3-B793-57D91EEE90D5}"/>
            </c:ext>
          </c:extLst>
        </c:ser>
        <c:ser>
          <c:idx val="5"/>
          <c:order val="1"/>
          <c:tx>
            <c:v>Puuhake</c:v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val>
            <c:numRef>
              <c:f>Taul3!$M$16:$M$19</c:f>
              <c:numCache>
                <c:formatCode>General</c:formatCode>
                <c:ptCount val="4"/>
                <c:pt idx="0">
                  <c:v>67015</c:v>
                </c:pt>
                <c:pt idx="1">
                  <c:v>78699</c:v>
                </c:pt>
                <c:pt idx="2">
                  <c:v>80357</c:v>
                </c:pt>
                <c:pt idx="3">
                  <c:v>25600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A4-4AF3-B793-57D91EEE90D5}"/>
            </c:ext>
          </c:extLst>
        </c:ser>
        <c:ser>
          <c:idx val="1"/>
          <c:order val="2"/>
          <c:tx>
            <c:strRef>
              <c:f>Taul3!$N$15</c:f>
              <c:strCache>
                <c:ptCount val="1"/>
                <c:pt idx="0">
                  <c:v>Turve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Taul3!$K$16:$K$19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Taul3!$N$16:$N$19</c:f>
              <c:numCache>
                <c:formatCode>General</c:formatCode>
                <c:ptCount val="4"/>
                <c:pt idx="0">
                  <c:v>139683</c:v>
                </c:pt>
                <c:pt idx="1">
                  <c:v>109799</c:v>
                </c:pt>
                <c:pt idx="2">
                  <c:v>28513</c:v>
                </c:pt>
                <c:pt idx="3">
                  <c:v>6400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A4-4AF3-B793-57D91EEE90D5}"/>
            </c:ext>
          </c:extLst>
        </c:ser>
        <c:ser>
          <c:idx val="0"/>
          <c:order val="3"/>
          <c:tx>
            <c:strRef>
              <c:f>Taul3!$O$15</c:f>
              <c:strCache>
                <c:ptCount val="1"/>
                <c:pt idx="0">
                  <c:v>Hiili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Taul3!$K$16:$K$19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Taul3!$O$16:$O$19</c:f>
              <c:numCache>
                <c:formatCode>General</c:formatCode>
                <c:ptCount val="4"/>
                <c:pt idx="0">
                  <c:v>36145</c:v>
                </c:pt>
                <c:pt idx="1">
                  <c:v>29787</c:v>
                </c:pt>
                <c:pt idx="2">
                  <c:v>22620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FA4-4AF3-B793-57D91EEE90D5}"/>
            </c:ext>
          </c:extLst>
        </c:ser>
        <c:ser>
          <c:idx val="2"/>
          <c:order val="4"/>
          <c:tx>
            <c:strRef>
              <c:f>Taul3!$P$15</c:f>
              <c:strCache>
                <c:ptCount val="1"/>
                <c:pt idx="0">
                  <c:v>Öljy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Taul3!$K$16:$K$19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Taul3!$P$16:$P$19</c:f>
              <c:numCache>
                <c:formatCode>General</c:formatCode>
                <c:ptCount val="4"/>
                <c:pt idx="0">
                  <c:v>3727</c:v>
                </c:pt>
                <c:pt idx="1">
                  <c:v>3371</c:v>
                </c:pt>
                <c:pt idx="2">
                  <c:v>9813</c:v>
                </c:pt>
                <c:pt idx="3">
                  <c:v>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FA4-4AF3-B793-57D91EEE9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02376784"/>
        <c:axId val="1505337136"/>
      </c:barChart>
      <c:lineChart>
        <c:grouping val="standard"/>
        <c:varyColors val="0"/>
        <c:ser>
          <c:idx val="4"/>
          <c:order val="5"/>
          <c:tx>
            <c:v>CO2</c:v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val>
            <c:numRef>
              <c:f>Taul3!$Q$16:$Q$19</c:f>
              <c:numCache>
                <c:formatCode>General</c:formatCode>
                <c:ptCount val="4"/>
                <c:pt idx="0">
                  <c:v>383</c:v>
                </c:pt>
                <c:pt idx="1">
                  <c:v>331</c:v>
                </c:pt>
                <c:pt idx="2">
                  <c:v>180</c:v>
                </c:pt>
                <c:pt idx="3" formatCode="0">
                  <c:v>128.24886877828055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FA4-4AF3-B793-57D91EEE9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4278224"/>
        <c:axId val="2121997808"/>
      </c:lineChart>
      <c:catAx>
        <c:axId val="180237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1505337136"/>
        <c:crosses val="autoZero"/>
        <c:auto val="1"/>
        <c:lblAlgn val="ctr"/>
        <c:lblOffset val="100"/>
        <c:noMultiLvlLbl val="0"/>
      </c:catAx>
      <c:valAx>
        <c:axId val="1505337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i-FI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1802376784"/>
        <c:crosses val="autoZero"/>
        <c:crossBetween val="between"/>
      </c:valAx>
      <c:valAx>
        <c:axId val="212199780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i-FI" sz="1400" dirty="0"/>
                  <a:t>Kg CO</a:t>
                </a:r>
                <a:r>
                  <a:rPr lang="fi-FI" sz="1400" baseline="-25000" dirty="0"/>
                  <a:t>2</a:t>
                </a:r>
                <a:r>
                  <a:rPr lang="fi-FI" sz="1400" dirty="0"/>
                  <a:t>/MWh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i-FI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1504278224"/>
        <c:crosses val="max"/>
        <c:crossBetween val="between"/>
      </c:valAx>
      <c:catAx>
        <c:axId val="1504278224"/>
        <c:scaling>
          <c:orientation val="minMax"/>
        </c:scaling>
        <c:delete val="1"/>
        <c:axPos val="b"/>
        <c:majorTickMark val="out"/>
        <c:minorTickMark val="none"/>
        <c:tickLblPos val="nextTo"/>
        <c:crossAx val="2121997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31FE6-27A7-4279-B946-618457752B94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21171B-C1E5-46D0-82F1-434AB48BD9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06752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21171B-C1E5-46D0-82F1-434AB48BD978}" type="slidenum">
              <a:rPr lang="fi-FI" smtClean="0"/>
              <a:t>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07985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21171B-C1E5-46D0-82F1-434AB48BD978}" type="slidenum">
              <a:rPr lang="fi-FI" smtClean="0"/>
              <a:t>9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86775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21171B-C1E5-46D0-82F1-434AB48BD978}" type="slidenum">
              <a:rPr lang="fi-FI" smtClean="0"/>
              <a:t>11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82682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21171B-C1E5-46D0-82F1-434AB48BD978}" type="slidenum">
              <a:rPr lang="fi-FI" smtClean="0"/>
              <a:t>13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3065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5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tsikko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863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äivämäärän paikkamerkki 3">
            <a:extLst>
              <a:ext uri="{FF2B5EF4-FFF2-40B4-BE49-F238E27FC236}">
                <a16:creationId xmlns:a16="http://schemas.microsoft.com/office/drawing/2014/main" id="{860684AC-00FC-43C3-9F27-7428E463C9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719" y="6356350"/>
            <a:ext cx="2552699" cy="365125"/>
          </a:xfrm>
        </p:spPr>
        <p:txBody>
          <a:bodyPr/>
          <a:lstStyle/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6" name="Alatunnisteen paikkamerkki 4">
            <a:extLst>
              <a:ext uri="{FF2B5EF4-FFF2-40B4-BE49-F238E27FC236}">
                <a16:creationId xmlns:a16="http://schemas.microsoft.com/office/drawing/2014/main" id="{3C1375A9-A7C2-4AB1-9603-324A93B8C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827489" cy="365125"/>
          </a:xfrm>
        </p:spPr>
        <p:txBody>
          <a:bodyPr/>
          <a:lstStyle/>
          <a:p>
            <a:endParaRPr lang="fi-FI"/>
          </a:p>
        </p:txBody>
      </p:sp>
      <p:sp>
        <p:nvSpPr>
          <p:cNvPr id="7" name="Dian numeron paikkamerkki 5">
            <a:extLst>
              <a:ext uri="{FF2B5EF4-FFF2-40B4-BE49-F238E27FC236}">
                <a16:creationId xmlns:a16="http://schemas.microsoft.com/office/drawing/2014/main" id="{9633B372-F57D-4A30-8B73-D90B22AD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8281" y="6356350"/>
            <a:ext cx="461683" cy="365125"/>
          </a:xfrm>
        </p:spPr>
        <p:txBody>
          <a:bodyPr/>
          <a:lstStyle/>
          <a:p>
            <a:fld id="{11DBC318-6D4A-4650-AD55-63AEF967CCB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89705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9F393E0B-F4F3-4B62-80BF-8169FA5DC4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427194"/>
            <a:ext cx="6172200" cy="34338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5AF480B2-15BD-4626-A365-10744F706E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426574"/>
            <a:ext cx="3932237" cy="3442413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FF9900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8" name="Päivämäärän paikkamerkki 3">
            <a:extLst>
              <a:ext uri="{FF2B5EF4-FFF2-40B4-BE49-F238E27FC236}">
                <a16:creationId xmlns:a16="http://schemas.microsoft.com/office/drawing/2014/main" id="{72E6BF9A-54CE-4BD4-980B-4B4FADFFBE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719" y="6356350"/>
            <a:ext cx="2552699" cy="365125"/>
          </a:xfrm>
        </p:spPr>
        <p:txBody>
          <a:bodyPr/>
          <a:lstStyle/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9" name="Alatunnisteen paikkamerkki 4">
            <a:extLst>
              <a:ext uri="{FF2B5EF4-FFF2-40B4-BE49-F238E27FC236}">
                <a16:creationId xmlns:a16="http://schemas.microsoft.com/office/drawing/2014/main" id="{BEE25307-2957-4B0C-B035-A3C6768A8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827489" cy="365125"/>
          </a:xfrm>
        </p:spPr>
        <p:txBody>
          <a:bodyPr/>
          <a:lstStyle/>
          <a:p>
            <a:endParaRPr lang="fi-FI"/>
          </a:p>
        </p:txBody>
      </p:sp>
      <p:sp>
        <p:nvSpPr>
          <p:cNvPr id="10" name="Dian numeron paikkamerkki 5">
            <a:extLst>
              <a:ext uri="{FF2B5EF4-FFF2-40B4-BE49-F238E27FC236}">
                <a16:creationId xmlns:a16="http://schemas.microsoft.com/office/drawing/2014/main" id="{EB781945-98D0-40C1-832B-C1A21489D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8281" y="6356350"/>
            <a:ext cx="461683" cy="365125"/>
          </a:xfrm>
        </p:spPr>
        <p:txBody>
          <a:bodyPr/>
          <a:lstStyle/>
          <a:p>
            <a:fld id="{11DBC318-6D4A-4650-AD55-63AEF967CCB3}" type="slidenum">
              <a:rPr lang="fi-FI" smtClean="0"/>
              <a:t>‹#›</a:t>
            </a:fld>
            <a:endParaRPr lang="fi-FI"/>
          </a:p>
        </p:txBody>
      </p:sp>
      <p:sp>
        <p:nvSpPr>
          <p:cNvPr id="11" name="Otsikko 1">
            <a:extLst>
              <a:ext uri="{FF2B5EF4-FFF2-40B4-BE49-F238E27FC236}">
                <a16:creationId xmlns:a16="http://schemas.microsoft.com/office/drawing/2014/main" id="{2423208E-6550-450A-9A24-00AAEEDE3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7724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198199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D9776A88-F6C1-443E-9DEA-DF0CAD63D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426575"/>
            <a:ext cx="6172200" cy="34344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8" name="Tekstin paikkamerkki 3">
            <a:extLst>
              <a:ext uri="{FF2B5EF4-FFF2-40B4-BE49-F238E27FC236}">
                <a16:creationId xmlns:a16="http://schemas.microsoft.com/office/drawing/2014/main" id="{350DC8CD-1157-4D21-83C9-2B8D3A0FBC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426574"/>
            <a:ext cx="3932237" cy="3442413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FF9900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9" name="Otsikko 1">
            <a:extLst>
              <a:ext uri="{FF2B5EF4-FFF2-40B4-BE49-F238E27FC236}">
                <a16:creationId xmlns:a16="http://schemas.microsoft.com/office/drawing/2014/main" id="{33C78378-D3A5-417F-9B58-13DE9E0B8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7724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10" name="Päivämäärän paikkamerkki 3">
            <a:extLst>
              <a:ext uri="{FF2B5EF4-FFF2-40B4-BE49-F238E27FC236}">
                <a16:creationId xmlns:a16="http://schemas.microsoft.com/office/drawing/2014/main" id="{7B744069-A388-4A9B-BCD6-AF5D407F7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719" y="6356350"/>
            <a:ext cx="2552699" cy="365125"/>
          </a:xfrm>
        </p:spPr>
        <p:txBody>
          <a:bodyPr/>
          <a:lstStyle/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11" name="Alatunnisteen paikkamerkki 4">
            <a:extLst>
              <a:ext uri="{FF2B5EF4-FFF2-40B4-BE49-F238E27FC236}">
                <a16:creationId xmlns:a16="http://schemas.microsoft.com/office/drawing/2014/main" id="{DC956547-B7EA-4490-9AFD-2EAD9EF24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827489" cy="365125"/>
          </a:xfrm>
        </p:spPr>
        <p:txBody>
          <a:bodyPr/>
          <a:lstStyle/>
          <a:p>
            <a:endParaRPr lang="fi-FI"/>
          </a:p>
        </p:txBody>
      </p:sp>
      <p:sp>
        <p:nvSpPr>
          <p:cNvPr id="12" name="Dian numeron paikkamerkki 5">
            <a:extLst>
              <a:ext uri="{FF2B5EF4-FFF2-40B4-BE49-F238E27FC236}">
                <a16:creationId xmlns:a16="http://schemas.microsoft.com/office/drawing/2014/main" id="{74F1D982-4DBA-4B35-9768-FAA3650F5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8281" y="6356350"/>
            <a:ext cx="461683" cy="365125"/>
          </a:xfrm>
        </p:spPr>
        <p:txBody>
          <a:bodyPr/>
          <a:lstStyle/>
          <a:p>
            <a:fld id="{11DBC318-6D4A-4650-AD55-63AEF967CCB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18844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1A39995-0EA5-4894-A4EB-4704381ED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Pystysuoran tekstin paikkamerkki 2">
            <a:extLst>
              <a:ext uri="{FF2B5EF4-FFF2-40B4-BE49-F238E27FC236}">
                <a16:creationId xmlns:a16="http://schemas.microsoft.com/office/drawing/2014/main" id="{F728AC37-1681-47D9-BB46-B40B8E39F1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1847850"/>
            <a:ext cx="10981765" cy="4351338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äivämäärän paikkamerkki 3">
            <a:extLst>
              <a:ext uri="{FF2B5EF4-FFF2-40B4-BE49-F238E27FC236}">
                <a16:creationId xmlns:a16="http://schemas.microsoft.com/office/drawing/2014/main" id="{9AECCCE4-272D-4AE0-90A6-3B59CDCCAD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719" y="6356350"/>
            <a:ext cx="2552699" cy="365125"/>
          </a:xfrm>
        </p:spPr>
        <p:txBody>
          <a:bodyPr/>
          <a:lstStyle/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8" name="Alatunnisteen paikkamerkki 4">
            <a:extLst>
              <a:ext uri="{FF2B5EF4-FFF2-40B4-BE49-F238E27FC236}">
                <a16:creationId xmlns:a16="http://schemas.microsoft.com/office/drawing/2014/main" id="{7387640E-2C9D-44C3-AA2B-EF99C1855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827489" cy="365125"/>
          </a:xfrm>
        </p:spPr>
        <p:txBody>
          <a:bodyPr/>
          <a:lstStyle/>
          <a:p>
            <a:endParaRPr lang="fi-FI"/>
          </a:p>
        </p:txBody>
      </p:sp>
      <p:sp>
        <p:nvSpPr>
          <p:cNvPr id="9" name="Dian numeron paikkamerkki 5">
            <a:extLst>
              <a:ext uri="{FF2B5EF4-FFF2-40B4-BE49-F238E27FC236}">
                <a16:creationId xmlns:a16="http://schemas.microsoft.com/office/drawing/2014/main" id="{359F9002-9395-43FF-94B8-FF451B0AD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8281" y="6356350"/>
            <a:ext cx="461683" cy="365125"/>
          </a:xfrm>
        </p:spPr>
        <p:txBody>
          <a:bodyPr/>
          <a:lstStyle/>
          <a:p>
            <a:fld id="{11DBC318-6D4A-4650-AD55-63AEF967CCB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90996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>
            <a:extLst>
              <a:ext uri="{FF2B5EF4-FFF2-40B4-BE49-F238E27FC236}">
                <a16:creationId xmlns:a16="http://schemas.microsoft.com/office/drawing/2014/main" id="{4E11D638-3979-4DE8-B6A5-A7632C0014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82964" y="365125"/>
            <a:ext cx="1683124" cy="5811838"/>
          </a:xfrm>
        </p:spPr>
        <p:txBody>
          <a:bodyPr vert="eaVert"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Pystysuoran tekstin paikkamerkki 2">
            <a:extLst>
              <a:ext uri="{FF2B5EF4-FFF2-40B4-BE49-F238E27FC236}">
                <a16:creationId xmlns:a16="http://schemas.microsoft.com/office/drawing/2014/main" id="{AE8BCDB3-B3D5-4A9C-A97A-40371D5F3A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6134100" cy="5811838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äivämäärän paikkamerkki 3">
            <a:extLst>
              <a:ext uri="{FF2B5EF4-FFF2-40B4-BE49-F238E27FC236}">
                <a16:creationId xmlns:a16="http://schemas.microsoft.com/office/drawing/2014/main" id="{975AB5C7-3254-44F0-BC38-E2BF472CDC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719" y="6356350"/>
            <a:ext cx="2552699" cy="365125"/>
          </a:xfrm>
        </p:spPr>
        <p:txBody>
          <a:bodyPr/>
          <a:lstStyle/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8" name="Alatunnisteen paikkamerkki 4">
            <a:extLst>
              <a:ext uri="{FF2B5EF4-FFF2-40B4-BE49-F238E27FC236}">
                <a16:creationId xmlns:a16="http://schemas.microsoft.com/office/drawing/2014/main" id="{30242D9B-6FCE-4BD1-8C56-BEEC42014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827489" cy="365125"/>
          </a:xfrm>
        </p:spPr>
        <p:txBody>
          <a:bodyPr/>
          <a:lstStyle/>
          <a:p>
            <a:endParaRPr lang="fi-FI"/>
          </a:p>
        </p:txBody>
      </p:sp>
      <p:sp>
        <p:nvSpPr>
          <p:cNvPr id="9" name="Dian numeron paikkamerkki 5">
            <a:extLst>
              <a:ext uri="{FF2B5EF4-FFF2-40B4-BE49-F238E27FC236}">
                <a16:creationId xmlns:a16="http://schemas.microsoft.com/office/drawing/2014/main" id="{DF640C14-A07A-4AD7-BB89-3DB695C6B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8281" y="6356350"/>
            <a:ext cx="461683" cy="365125"/>
          </a:xfrm>
        </p:spPr>
        <p:txBody>
          <a:bodyPr/>
          <a:lstStyle/>
          <a:p>
            <a:fld id="{11DBC318-6D4A-4650-AD55-63AEF967CCB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18496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tusivu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CDB46172-2087-4977-9C2A-33FE1A780A2E}"/>
              </a:ext>
            </a:extLst>
          </p:cNvPr>
          <p:cNvSpPr/>
          <p:nvPr userDrawn="1"/>
        </p:nvSpPr>
        <p:spPr>
          <a:xfrm>
            <a:off x="0" y="0"/>
            <a:ext cx="532503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9D74092-6059-4E6A-93CB-00E3D613E1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1574800"/>
            <a:ext cx="5613400" cy="2336814"/>
          </a:xfrm>
        </p:spPr>
        <p:txBody>
          <a:bodyPr anchor="ctr" anchorCtr="0">
            <a:no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C2247261-FFBB-4672-8154-85A6070326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4556431"/>
            <a:ext cx="5613400" cy="82837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9D4A0E2D-A980-45A4-9910-99422346ED0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8023" y="1016000"/>
            <a:ext cx="3695761" cy="336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34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tusivu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CDB46172-2087-4977-9C2A-33FE1A780A2E}"/>
              </a:ext>
            </a:extLst>
          </p:cNvPr>
          <p:cNvSpPr/>
          <p:nvPr userDrawn="1"/>
        </p:nvSpPr>
        <p:spPr>
          <a:xfrm>
            <a:off x="0" y="0"/>
            <a:ext cx="532503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9D74092-6059-4E6A-93CB-00E3D613E1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1574800"/>
            <a:ext cx="5613400" cy="2336814"/>
          </a:xfrm>
        </p:spPr>
        <p:txBody>
          <a:bodyPr anchor="ctr" anchorCtr="0">
            <a:no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C2247261-FFBB-4672-8154-85A6070326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4556431"/>
            <a:ext cx="5613400" cy="82837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9D4A0E2D-A980-45A4-9910-99422346ED0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8023" y="1016000"/>
            <a:ext cx="3695761" cy="336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0106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 - vaalean harma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1">
            <a:extLst>
              <a:ext uri="{FF2B5EF4-FFF2-40B4-BE49-F238E27FC236}">
                <a16:creationId xmlns:a16="http://schemas.microsoft.com/office/drawing/2014/main" id="{0DB4B5F5-B4F6-4668-8F65-E5BFC33E1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848" y="365125"/>
            <a:ext cx="9629828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404143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C7CC9249-EE5A-49E8-B281-BD9077D02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48" y="1871759"/>
            <a:ext cx="9629828" cy="4176616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defRPr sz="2000">
                <a:solidFill>
                  <a:srgbClr val="404143"/>
                </a:solidFill>
              </a:defRPr>
            </a:lvl1pPr>
            <a:lvl2pPr>
              <a:lnSpc>
                <a:spcPct val="100000"/>
              </a:lnSpc>
              <a:spcBef>
                <a:spcPts val="800"/>
              </a:spcBef>
              <a:defRPr sz="1600">
                <a:solidFill>
                  <a:srgbClr val="404143"/>
                </a:solidFill>
              </a:defRPr>
            </a:lvl2pPr>
            <a:lvl3pPr>
              <a:lnSpc>
                <a:spcPct val="100000"/>
              </a:lnSpc>
              <a:spcBef>
                <a:spcPts val="800"/>
              </a:spcBef>
              <a:defRPr sz="1200">
                <a:solidFill>
                  <a:srgbClr val="404143"/>
                </a:solidFill>
              </a:defRPr>
            </a:lvl3pPr>
            <a:lvl4pPr>
              <a:lnSpc>
                <a:spcPct val="100000"/>
              </a:lnSpc>
              <a:spcBef>
                <a:spcPts val="800"/>
              </a:spcBef>
              <a:defRPr sz="1200">
                <a:solidFill>
                  <a:srgbClr val="404143"/>
                </a:solidFill>
              </a:defRPr>
            </a:lvl4pPr>
            <a:lvl5pPr>
              <a:lnSpc>
                <a:spcPct val="100000"/>
              </a:lnSpc>
              <a:spcBef>
                <a:spcPts val="800"/>
              </a:spcBef>
              <a:defRPr sz="1200">
                <a:solidFill>
                  <a:srgbClr val="404143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5D19271-2C72-4F74-A6E3-4C84A9D31D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>
                    <a:lumMod val="65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944815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ja sisältö - vaalean harma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1">
            <a:extLst>
              <a:ext uri="{FF2B5EF4-FFF2-40B4-BE49-F238E27FC236}">
                <a16:creationId xmlns:a16="http://schemas.microsoft.com/office/drawing/2014/main" id="{0DB4B5F5-B4F6-4668-8F65-E5BFC33E1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5500" y="365125"/>
            <a:ext cx="58928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404143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C7CC9249-EE5A-49E8-B281-BD9077D02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0" y="1871759"/>
            <a:ext cx="5892800" cy="40852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defRPr sz="2000">
                <a:solidFill>
                  <a:srgbClr val="404143"/>
                </a:solidFill>
              </a:defRPr>
            </a:lvl1pPr>
            <a:lvl2pPr>
              <a:lnSpc>
                <a:spcPct val="100000"/>
              </a:lnSpc>
              <a:spcBef>
                <a:spcPts val="800"/>
              </a:spcBef>
              <a:defRPr sz="1600">
                <a:solidFill>
                  <a:srgbClr val="404143"/>
                </a:solidFill>
              </a:defRPr>
            </a:lvl2pPr>
            <a:lvl3pPr>
              <a:lnSpc>
                <a:spcPct val="100000"/>
              </a:lnSpc>
              <a:spcBef>
                <a:spcPts val="800"/>
              </a:spcBef>
              <a:defRPr sz="1200">
                <a:solidFill>
                  <a:srgbClr val="404143"/>
                </a:solidFill>
              </a:defRPr>
            </a:lvl3pPr>
            <a:lvl4pPr>
              <a:lnSpc>
                <a:spcPct val="100000"/>
              </a:lnSpc>
              <a:spcBef>
                <a:spcPts val="800"/>
              </a:spcBef>
              <a:defRPr sz="1200">
                <a:solidFill>
                  <a:srgbClr val="404143"/>
                </a:solidFill>
              </a:defRPr>
            </a:lvl4pPr>
            <a:lvl5pPr>
              <a:lnSpc>
                <a:spcPct val="100000"/>
              </a:lnSpc>
              <a:spcBef>
                <a:spcPts val="800"/>
              </a:spcBef>
              <a:defRPr sz="1200">
                <a:solidFill>
                  <a:srgbClr val="404143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DBB92AAF-EA72-4257-9596-AC259E36F0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25035" cy="6858000"/>
          </a:xfrm>
        </p:spPr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DF3901E0-CDEA-4329-9B31-562922A7B0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>
                    <a:lumMod val="65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5971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 - vaalean harma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97EF632-5F1E-44B7-BCC9-DA4B63FA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rgbClr val="404143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Dian numeron paikkamerkki 5">
            <a:extLst>
              <a:ext uri="{FF2B5EF4-FFF2-40B4-BE49-F238E27FC236}">
                <a16:creationId xmlns:a16="http://schemas.microsoft.com/office/drawing/2014/main" id="{88D3CF3E-0687-4AD3-B551-2A0D14F157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>
                    <a:lumMod val="65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61339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Otsikko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DC782DD-3F80-4A06-9224-2B6D51B15A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1694" y="2770094"/>
            <a:ext cx="7212106" cy="194198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8ABB21DA-F59F-4427-BD0B-514C7CA12C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41693" y="5155827"/>
            <a:ext cx="7212105" cy="54572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</a:p>
        </p:txBody>
      </p:sp>
    </p:spTree>
    <p:extLst>
      <p:ext uri="{BB962C8B-B14F-4D97-AF65-F5344CB8AC3E}">
        <p14:creationId xmlns:p14="http://schemas.microsoft.com/office/powerpoint/2010/main" val="2701818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Vain otsikko - vaalean harma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97EF632-5F1E-44B7-BCC9-DA4B63FA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rgbClr val="404143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481242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 - vaalean harma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9B68F49-1EA4-4DED-91A2-87EA8848B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1181" y="1298259"/>
            <a:ext cx="9569637" cy="2218148"/>
          </a:xfrm>
        </p:spPr>
        <p:txBody>
          <a:bodyPr anchor="b">
            <a:normAutofit/>
          </a:bodyPr>
          <a:lstStyle>
            <a:lvl1pPr algn="ctr">
              <a:defRPr sz="5000">
                <a:solidFill>
                  <a:srgbClr val="404143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Dian numeron paikkamerkki 5">
            <a:extLst>
              <a:ext uri="{FF2B5EF4-FFF2-40B4-BE49-F238E27FC236}">
                <a16:creationId xmlns:a16="http://schemas.microsoft.com/office/drawing/2014/main" id="{B2330719-6912-4CBA-BDFD-DD9DC1BA2C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>
                    <a:lumMod val="65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03208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 - tumman harma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1">
            <a:extLst>
              <a:ext uri="{FF2B5EF4-FFF2-40B4-BE49-F238E27FC236}">
                <a16:creationId xmlns:a16="http://schemas.microsoft.com/office/drawing/2014/main" id="{0DB4B5F5-B4F6-4668-8F65-E5BFC33E1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848" y="365125"/>
            <a:ext cx="9629828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C7CC9249-EE5A-49E8-B281-BD9077D02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48" y="1871759"/>
            <a:ext cx="9629828" cy="4176616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defRPr sz="2000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800"/>
              </a:spcBef>
              <a:defRPr sz="1600"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Dian numeron paikkamerkki 5">
            <a:extLst>
              <a:ext uri="{FF2B5EF4-FFF2-40B4-BE49-F238E27FC236}">
                <a16:creationId xmlns:a16="http://schemas.microsoft.com/office/drawing/2014/main" id="{DC2D5004-5AD7-41BB-A7F5-FE6C0A70BE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>
                    <a:lumMod val="65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780811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 ja sisältö - tumman harma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1">
            <a:extLst>
              <a:ext uri="{FF2B5EF4-FFF2-40B4-BE49-F238E27FC236}">
                <a16:creationId xmlns:a16="http://schemas.microsoft.com/office/drawing/2014/main" id="{0DB4B5F5-B4F6-4668-8F65-E5BFC33E1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5500" y="365125"/>
            <a:ext cx="58928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C7CC9249-EE5A-49E8-B281-BD9077D02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0" y="1871759"/>
            <a:ext cx="5892800" cy="40852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defRPr sz="2000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00"/>
              </a:spcBef>
              <a:defRPr sz="1600"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00"/>
              </a:spcBef>
              <a:defRPr sz="1200"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00"/>
              </a:spcBef>
              <a:defRPr sz="1200"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00"/>
              </a:spcBef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DBB92AAF-EA72-4257-9596-AC259E36F0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11588" cy="6858000"/>
          </a:xfrm>
        </p:spPr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586C4E5E-52F0-4658-86C7-3B74D7E2DF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>
                    <a:lumMod val="65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32832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 - tumman harma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97EF632-5F1E-44B7-BCC9-DA4B63FA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Dian numeron paikkamerkki 5">
            <a:extLst>
              <a:ext uri="{FF2B5EF4-FFF2-40B4-BE49-F238E27FC236}">
                <a16:creationId xmlns:a16="http://schemas.microsoft.com/office/drawing/2014/main" id="{FC77D181-1F1A-46F3-AA84-3EF2A31FE1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>
                    <a:lumMod val="65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55076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 - tumman harma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>
            <a:extLst>
              <a:ext uri="{FF2B5EF4-FFF2-40B4-BE49-F238E27FC236}">
                <a16:creationId xmlns:a16="http://schemas.microsoft.com/office/drawing/2014/main" id="{5765135D-9727-4F7B-99CF-568CB88DD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1181" y="1298259"/>
            <a:ext cx="9569637" cy="2218148"/>
          </a:xfrm>
        </p:spPr>
        <p:txBody>
          <a:bodyPr anchor="b">
            <a:normAutofit/>
          </a:bodyPr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4" name="Dian numeron paikkamerkki 5">
            <a:extLst>
              <a:ext uri="{FF2B5EF4-FFF2-40B4-BE49-F238E27FC236}">
                <a16:creationId xmlns:a16="http://schemas.microsoft.com/office/drawing/2014/main" id="{8EE7B202-F8DB-448D-9953-336A145AB2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>
                    <a:lumMod val="65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638947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 - vihreä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1">
            <a:extLst>
              <a:ext uri="{FF2B5EF4-FFF2-40B4-BE49-F238E27FC236}">
                <a16:creationId xmlns:a16="http://schemas.microsoft.com/office/drawing/2014/main" id="{0DB4B5F5-B4F6-4668-8F65-E5BFC33E1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848" y="365125"/>
            <a:ext cx="9629828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C7CC9249-EE5A-49E8-B281-BD9077D02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48" y="1871759"/>
            <a:ext cx="9629828" cy="4176616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defRPr sz="2000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800"/>
              </a:spcBef>
              <a:defRPr sz="1600"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Dian numeron paikkamerkki 5">
            <a:extLst>
              <a:ext uri="{FF2B5EF4-FFF2-40B4-BE49-F238E27FC236}">
                <a16:creationId xmlns:a16="http://schemas.microsoft.com/office/drawing/2014/main" id="{27E8564F-A384-44CA-9FCC-3CEBA15F1B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436898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ja sisältö - vihreä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1">
            <a:extLst>
              <a:ext uri="{FF2B5EF4-FFF2-40B4-BE49-F238E27FC236}">
                <a16:creationId xmlns:a16="http://schemas.microsoft.com/office/drawing/2014/main" id="{0DB4B5F5-B4F6-4668-8F65-E5BFC33E1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5500" y="365125"/>
            <a:ext cx="58928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C7CC9249-EE5A-49E8-B281-BD9077D02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0" y="1871759"/>
            <a:ext cx="5892800" cy="40852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defRPr sz="2000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800"/>
              </a:spcBef>
              <a:defRPr sz="1600"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DBB92AAF-EA72-4257-9596-AC259E36F0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11588" cy="6858000"/>
          </a:xfrm>
        </p:spPr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1B9BA85D-E5EE-4D10-8307-A388C24B11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841213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tekstilaatikko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C7CC9249-EE5A-49E8-B281-BD9077D02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0274" y="1871759"/>
            <a:ext cx="5343526" cy="40852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defRPr sz="2000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800"/>
              </a:spcBef>
              <a:defRPr sz="1600"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1B9BA85D-E5EE-4D10-8307-A388C24B11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7" name="Sisällön paikkamerkki 2">
            <a:extLst>
              <a:ext uri="{FF2B5EF4-FFF2-40B4-BE49-F238E27FC236}">
                <a16:creationId xmlns:a16="http://schemas.microsoft.com/office/drawing/2014/main" id="{BDD29E18-9D59-4288-B2F9-9382E8170E1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019176" y="1871759"/>
            <a:ext cx="4778374" cy="40852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defRPr sz="2000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800"/>
              </a:spcBef>
              <a:defRPr sz="1600"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8" name="Otsikko 1">
            <a:extLst>
              <a:ext uri="{FF2B5EF4-FFF2-40B4-BE49-F238E27FC236}">
                <a16:creationId xmlns:a16="http://schemas.microsoft.com/office/drawing/2014/main" id="{FDB459CD-A69F-46F3-85D3-227D27EF4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95909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aksi tekstilaatikko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C7CC9249-EE5A-49E8-B281-BD9077D02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0274" y="1871759"/>
            <a:ext cx="5343526" cy="40852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defRPr sz="2000">
                <a:solidFill>
                  <a:srgbClr val="404143"/>
                </a:solidFill>
              </a:defRPr>
            </a:lvl1pPr>
            <a:lvl2pPr>
              <a:lnSpc>
                <a:spcPct val="100000"/>
              </a:lnSpc>
              <a:spcBef>
                <a:spcPts val="800"/>
              </a:spcBef>
              <a:defRPr sz="1600">
                <a:solidFill>
                  <a:srgbClr val="404143"/>
                </a:solidFill>
              </a:defRPr>
            </a:lvl2pPr>
            <a:lvl3pPr>
              <a:lnSpc>
                <a:spcPct val="100000"/>
              </a:lnSpc>
              <a:spcBef>
                <a:spcPts val="800"/>
              </a:spcBef>
              <a:defRPr sz="1200">
                <a:solidFill>
                  <a:srgbClr val="404143"/>
                </a:solidFill>
              </a:defRPr>
            </a:lvl3pPr>
            <a:lvl4pPr>
              <a:lnSpc>
                <a:spcPct val="100000"/>
              </a:lnSpc>
              <a:spcBef>
                <a:spcPts val="800"/>
              </a:spcBef>
              <a:defRPr sz="1200">
                <a:solidFill>
                  <a:srgbClr val="404143"/>
                </a:solidFill>
              </a:defRPr>
            </a:lvl4pPr>
            <a:lvl5pPr>
              <a:lnSpc>
                <a:spcPct val="100000"/>
              </a:lnSpc>
              <a:spcBef>
                <a:spcPts val="800"/>
              </a:spcBef>
              <a:defRPr sz="1200">
                <a:solidFill>
                  <a:srgbClr val="404143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1B9BA85D-E5EE-4D10-8307-A388C24B11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7" name="Sisällön paikkamerkki 2">
            <a:extLst>
              <a:ext uri="{FF2B5EF4-FFF2-40B4-BE49-F238E27FC236}">
                <a16:creationId xmlns:a16="http://schemas.microsoft.com/office/drawing/2014/main" id="{BDD29E18-9D59-4288-B2F9-9382E8170E1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019176" y="1871759"/>
            <a:ext cx="4778374" cy="40852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defRPr sz="2000">
                <a:solidFill>
                  <a:srgbClr val="404143"/>
                </a:solidFill>
              </a:defRPr>
            </a:lvl1pPr>
            <a:lvl2pPr>
              <a:lnSpc>
                <a:spcPct val="100000"/>
              </a:lnSpc>
              <a:spcBef>
                <a:spcPts val="800"/>
              </a:spcBef>
              <a:defRPr sz="1600">
                <a:solidFill>
                  <a:srgbClr val="404143"/>
                </a:solidFill>
              </a:defRPr>
            </a:lvl2pPr>
            <a:lvl3pPr>
              <a:lnSpc>
                <a:spcPct val="100000"/>
              </a:lnSpc>
              <a:spcBef>
                <a:spcPts val="800"/>
              </a:spcBef>
              <a:defRPr sz="1200">
                <a:solidFill>
                  <a:srgbClr val="404143"/>
                </a:solidFill>
              </a:defRPr>
            </a:lvl3pPr>
            <a:lvl4pPr>
              <a:lnSpc>
                <a:spcPct val="100000"/>
              </a:lnSpc>
              <a:spcBef>
                <a:spcPts val="800"/>
              </a:spcBef>
              <a:defRPr sz="1200">
                <a:solidFill>
                  <a:srgbClr val="404143"/>
                </a:solidFill>
              </a:defRPr>
            </a:lvl4pPr>
            <a:lvl5pPr>
              <a:lnSpc>
                <a:spcPct val="100000"/>
              </a:lnSpc>
              <a:spcBef>
                <a:spcPts val="800"/>
              </a:spcBef>
              <a:defRPr sz="1200">
                <a:solidFill>
                  <a:srgbClr val="404143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8" name="Otsikko 1">
            <a:extLst>
              <a:ext uri="{FF2B5EF4-FFF2-40B4-BE49-F238E27FC236}">
                <a16:creationId xmlns:a16="http://schemas.microsoft.com/office/drawing/2014/main" id="{FDB459CD-A69F-46F3-85D3-227D27EF4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>
                <a:solidFill>
                  <a:srgbClr val="404143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783398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00F36D3-84F8-4552-99FA-F56C12828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59" y="365125"/>
            <a:ext cx="7927241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99A28658-5C91-4F74-950E-66F5C9278D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3719" y="2084294"/>
            <a:ext cx="7124699" cy="4114894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2000"/>
              </a:spcBef>
              <a:spcAft>
                <a:spcPts val="1000"/>
              </a:spcAft>
              <a:buNone/>
              <a:defRPr sz="2400">
                <a:solidFill>
                  <a:schemeClr val="bg2">
                    <a:lumMod val="50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  <a:lvl2pPr>
              <a:lnSpc>
                <a:spcPct val="100000"/>
              </a:lnSpc>
              <a:defRPr sz="1800">
                <a:solidFill>
                  <a:schemeClr val="bg2">
                    <a:lumMod val="50000"/>
                  </a:schemeClr>
                </a:solidFill>
              </a:defRPr>
            </a:lvl2pPr>
            <a:lvl3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3pPr>
            <a:lvl4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5A0345E-C683-42FB-AB36-4F03EB2C1D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719" y="6356350"/>
            <a:ext cx="2552699" cy="365125"/>
          </a:xfrm>
        </p:spPr>
        <p:txBody>
          <a:bodyPr/>
          <a:lstStyle/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7EAF98A8-29EB-4461-A3CB-067F9AB5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827489" cy="365125"/>
          </a:xfrm>
        </p:spPr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BDE6B225-BE37-495A-94AA-35E014B73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8281" y="6356350"/>
            <a:ext cx="461683" cy="365125"/>
          </a:xfrm>
        </p:spPr>
        <p:txBody>
          <a:bodyPr/>
          <a:lstStyle/>
          <a:p>
            <a:fld id="{11DBC318-6D4A-4650-AD55-63AEF967CCB3}" type="slidenum">
              <a:rPr lang="fi-FI" smtClean="0"/>
              <a:t>‹#›</a:t>
            </a:fld>
            <a:endParaRPr lang="fi-FI"/>
          </a:p>
        </p:txBody>
      </p:sp>
      <p:sp>
        <p:nvSpPr>
          <p:cNvPr id="7" name="Sisällön paikkamerkki 2">
            <a:extLst>
              <a:ext uri="{FF2B5EF4-FFF2-40B4-BE49-F238E27FC236}">
                <a16:creationId xmlns:a16="http://schemas.microsoft.com/office/drawing/2014/main" id="{0D77D022-6953-4550-9CD7-D4B486E736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30555" y="2467535"/>
            <a:ext cx="2689410" cy="3576918"/>
          </a:xfrm>
          <a:ln w="38100">
            <a:noFill/>
          </a:ln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2000"/>
              </a:spcBef>
              <a:spcAft>
                <a:spcPts val="1000"/>
              </a:spcAft>
              <a:buNone/>
              <a:defRPr sz="1800" b="1">
                <a:solidFill>
                  <a:srgbClr val="FF9900"/>
                </a:solidFill>
                <a:latin typeface="Roboto Slab" pitchFamily="2" charset="0"/>
                <a:ea typeface="Roboto Slab" pitchFamily="2" charset="0"/>
              </a:defRPr>
            </a:lvl1pPr>
            <a:lvl2pPr marL="0" indent="0" algn="ctr">
              <a:lnSpc>
                <a:spcPct val="100000"/>
              </a:lnSpc>
              <a:spcAft>
                <a:spcPts val="1000"/>
              </a:spcAft>
              <a:buNone/>
              <a:defRPr sz="1400" b="0">
                <a:solidFill>
                  <a:schemeClr val="bg2">
                    <a:lumMod val="50000"/>
                  </a:schemeClr>
                </a:solidFill>
              </a:defRPr>
            </a:lvl2pPr>
            <a:lvl3pPr marL="914400" indent="0" algn="ctr">
              <a:lnSpc>
                <a:spcPct val="100000"/>
              </a:lnSpc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3pPr>
            <a:lvl4pPr marL="1371600" indent="0" algn="ctr">
              <a:lnSpc>
                <a:spcPct val="100000"/>
              </a:lnSpc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 marL="1828800" indent="0" algn="ctr">
              <a:lnSpc>
                <a:spcPct val="100000"/>
              </a:lnSpc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endParaRPr lang="fi-FI"/>
          </a:p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</p:txBody>
      </p:sp>
      <p:cxnSp>
        <p:nvCxnSpPr>
          <p:cNvPr id="11" name="Suora yhdysviiva 10">
            <a:extLst>
              <a:ext uri="{FF2B5EF4-FFF2-40B4-BE49-F238E27FC236}">
                <a16:creationId xmlns:a16="http://schemas.microsoft.com/office/drawing/2014/main" id="{867A5CA3-1931-4093-ACA9-4550FF56A87E}"/>
              </a:ext>
            </a:extLst>
          </p:cNvPr>
          <p:cNvCxnSpPr/>
          <p:nvPr userDrawn="1"/>
        </p:nvCxnSpPr>
        <p:spPr>
          <a:xfrm>
            <a:off x="8866093" y="2084294"/>
            <a:ext cx="0" cy="4114894"/>
          </a:xfrm>
          <a:prstGeom prst="line">
            <a:avLst/>
          </a:prstGeom>
          <a:ln w="190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49134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 - vihreä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97EF632-5F1E-44B7-BCC9-DA4B63FA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Dian numeron paikkamerkki 5">
            <a:extLst>
              <a:ext uri="{FF2B5EF4-FFF2-40B4-BE49-F238E27FC236}">
                <a16:creationId xmlns:a16="http://schemas.microsoft.com/office/drawing/2014/main" id="{B257D09C-EC98-4D57-A54A-F1CF46B80F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211722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 - vihreä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>
            <a:extLst>
              <a:ext uri="{FF2B5EF4-FFF2-40B4-BE49-F238E27FC236}">
                <a16:creationId xmlns:a16="http://schemas.microsoft.com/office/drawing/2014/main" id="{E488C0C6-6AFA-423C-8A65-30B4D4377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1181" y="1298259"/>
            <a:ext cx="9569637" cy="2218148"/>
          </a:xfrm>
        </p:spPr>
        <p:txBody>
          <a:bodyPr anchor="b">
            <a:normAutofit/>
          </a:bodyPr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4" name="Dian numeron paikkamerkki 5">
            <a:extLst>
              <a:ext uri="{FF2B5EF4-FFF2-40B4-BE49-F238E27FC236}">
                <a16:creationId xmlns:a16="http://schemas.microsoft.com/office/drawing/2014/main" id="{472D8871-2CFF-46A3-9935-82D8A09AB6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837059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 - oranssi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1">
            <a:extLst>
              <a:ext uri="{FF2B5EF4-FFF2-40B4-BE49-F238E27FC236}">
                <a16:creationId xmlns:a16="http://schemas.microsoft.com/office/drawing/2014/main" id="{0DB4B5F5-B4F6-4668-8F65-E5BFC33E1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848" y="365125"/>
            <a:ext cx="9629828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C7CC9249-EE5A-49E8-B281-BD9077D02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48" y="1871759"/>
            <a:ext cx="9629828" cy="4176616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defRPr sz="2000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800"/>
              </a:spcBef>
              <a:defRPr sz="1600"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Dian numeron paikkamerkki 5">
            <a:extLst>
              <a:ext uri="{FF2B5EF4-FFF2-40B4-BE49-F238E27FC236}">
                <a16:creationId xmlns:a16="http://schemas.microsoft.com/office/drawing/2014/main" id="{AAB90772-9E59-49C1-B30D-3B3E36A43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058508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ja sisältö - oranssi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1">
            <a:extLst>
              <a:ext uri="{FF2B5EF4-FFF2-40B4-BE49-F238E27FC236}">
                <a16:creationId xmlns:a16="http://schemas.microsoft.com/office/drawing/2014/main" id="{0DB4B5F5-B4F6-4668-8F65-E5BFC33E1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5500" y="365125"/>
            <a:ext cx="58928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C7CC9249-EE5A-49E8-B281-BD9077D02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0" y="1871759"/>
            <a:ext cx="5892800" cy="40852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defRPr sz="2000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800"/>
              </a:spcBef>
              <a:defRPr sz="1600"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800"/>
              </a:spcBef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DBB92AAF-EA72-4257-9596-AC259E36F0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11588" cy="6858000"/>
          </a:xfrm>
        </p:spPr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B18C944A-ED02-4819-BB27-9B13511BED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084747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 - oranssi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97EF632-5F1E-44B7-BCC9-DA4B63FA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Dian numeron paikkamerkki 5">
            <a:extLst>
              <a:ext uri="{FF2B5EF4-FFF2-40B4-BE49-F238E27FC236}">
                <a16:creationId xmlns:a16="http://schemas.microsoft.com/office/drawing/2014/main" id="{0D662F77-DA33-4B74-A21B-1E61F87DA5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89867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 - oranssi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9B68F49-1EA4-4DED-91A2-87EA8848B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298258"/>
            <a:ext cx="10515600" cy="2852737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Dian numeron paikkamerkki 5">
            <a:extLst>
              <a:ext uri="{FF2B5EF4-FFF2-40B4-BE49-F238E27FC236}">
                <a16:creationId xmlns:a16="http://schemas.microsoft.com/office/drawing/2014/main" id="{096A1F5D-F33A-487C-AC91-E42FA2DDB0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7FE5B193-A0C8-4C77-8C41-8DAF1E8267C9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335779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7150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EE5CC05-1C2C-4734-AE94-6EFB04DA5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1995"/>
            <a:ext cx="10515600" cy="1325563"/>
          </a:xfrm>
        </p:spPr>
        <p:txBody>
          <a:bodyPr/>
          <a:lstStyle>
            <a:lvl1pPr algn="ctr">
              <a:defRPr>
                <a:solidFill>
                  <a:srgbClr val="404143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9546133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tsikkodia, vihreä">
    <p:bg>
      <p:bgPr>
        <a:solidFill>
          <a:schemeClr val="bg2">
            <a:lumMod val="60000"/>
            <a:lumOff val="4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1E8EA5DF-F072-FC5C-9EB9-667DFBE452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18" y="2029"/>
            <a:ext cx="12170363" cy="6855971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65E3B91E-5198-F8B5-CBAE-8F8AA46921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4450" y="1261948"/>
            <a:ext cx="5693126" cy="1807845"/>
          </a:xfrm>
          <a:prstGeom prst="rect">
            <a:avLst/>
          </a:prstGeom>
        </p:spPr>
      </p:pic>
      <p:sp>
        <p:nvSpPr>
          <p:cNvPr id="13" name="Sisällön paikkamerkki 2">
            <a:extLst>
              <a:ext uri="{FF2B5EF4-FFF2-40B4-BE49-F238E27FC236}">
                <a16:creationId xmlns:a16="http://schemas.microsoft.com/office/drawing/2014/main" id="{BFC9A5FE-BA92-7AAC-F552-5AC35FAD50A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007576" y="5429090"/>
            <a:ext cx="4676424" cy="1122203"/>
          </a:xfrm>
        </p:spPr>
        <p:txBody>
          <a:bodyPr>
            <a:normAutofit/>
          </a:bodyPr>
          <a:lstStyle>
            <a:lvl1pPr marL="0" indent="0" algn="l">
              <a:buNone/>
              <a:defRPr lang="fi-FI"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04EE287-595F-8235-DCFC-A94FC0FDD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0424" y="3629025"/>
            <a:ext cx="8283575" cy="1198862"/>
          </a:xfrm>
        </p:spPr>
        <p:txBody>
          <a:bodyPr anchor="t">
            <a:noAutofit/>
          </a:bodyPr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404C1A7F-6111-8B9C-1B43-4BEFEE6A95E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215" y="5480312"/>
            <a:ext cx="701087" cy="725263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BDE81656-32DA-D7D7-89C2-9F5149081D7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918" y="5403653"/>
            <a:ext cx="1134794" cy="80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667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dia, vihreä">
    <p:bg>
      <p:bgPr>
        <a:solidFill>
          <a:srgbClr val="C0DC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1">
            <a:extLst>
              <a:ext uri="{FF2B5EF4-FFF2-40B4-BE49-F238E27FC236}">
                <a16:creationId xmlns:a16="http://schemas.microsoft.com/office/drawing/2014/main" id="{CD3A39F2-5E72-BE10-D4FA-1196A5510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2095500"/>
            <a:ext cx="8283363" cy="2652607"/>
          </a:xfrm>
        </p:spPr>
        <p:txBody>
          <a:bodyPr anchor="t">
            <a:noAutofit/>
          </a:bodyPr>
          <a:lstStyle>
            <a:lvl1pPr algn="l">
              <a:defRPr lang="fi-FI" sz="3200" kern="1200">
                <a:solidFill>
                  <a:srgbClr val="FFFFFF"/>
                </a:solidFill>
                <a:latin typeface="Pridi" panose="00000500000000000000" pitchFamily="2" charset="-34"/>
                <a:ea typeface="+mj-ea"/>
                <a:cs typeface="Pridi" panose="00000500000000000000" pitchFamily="2" charset="-34"/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331166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00F36D3-84F8-4552-99FA-F56C12828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59" y="365125"/>
            <a:ext cx="7927241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99A28658-5C91-4F74-950E-66F5C9278D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3719" y="2084294"/>
            <a:ext cx="10986245" cy="4114894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2000"/>
              </a:spcBef>
              <a:spcAft>
                <a:spcPts val="1000"/>
              </a:spcAft>
              <a:buNone/>
              <a:defRPr sz="2400">
                <a:solidFill>
                  <a:schemeClr val="bg2">
                    <a:lumMod val="50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  <a:lvl2pPr>
              <a:lnSpc>
                <a:spcPct val="100000"/>
              </a:lnSpc>
              <a:defRPr sz="1800">
                <a:solidFill>
                  <a:schemeClr val="bg2">
                    <a:lumMod val="50000"/>
                  </a:schemeClr>
                </a:solidFill>
              </a:defRPr>
            </a:lvl2pPr>
            <a:lvl3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3pPr>
            <a:lvl4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5A0345E-C683-42FB-AB36-4F03EB2C1D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719" y="6356350"/>
            <a:ext cx="2552699" cy="365125"/>
          </a:xfrm>
        </p:spPr>
        <p:txBody>
          <a:bodyPr/>
          <a:lstStyle/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7EAF98A8-29EB-4461-A3CB-067F9AB5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827489" cy="365125"/>
          </a:xfrm>
        </p:spPr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BDE6B225-BE37-495A-94AA-35E014B73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8281" y="6356350"/>
            <a:ext cx="461683" cy="365125"/>
          </a:xfrm>
        </p:spPr>
        <p:txBody>
          <a:bodyPr/>
          <a:lstStyle/>
          <a:p>
            <a:fld id="{11DBC318-6D4A-4650-AD55-63AEF967CCB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037797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, vihreä">
    <p:bg>
      <p:bgPr>
        <a:solidFill>
          <a:schemeClr val="bg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isällön paikkamerkki 2">
            <a:extLst>
              <a:ext uri="{FF2B5EF4-FFF2-40B4-BE49-F238E27FC236}">
                <a16:creationId xmlns:a16="http://schemas.microsoft.com/office/drawing/2014/main" id="{BB8194E1-E610-0421-D9FB-807F3EB3AA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4448" y="1876213"/>
            <a:ext cx="10362779" cy="3813387"/>
          </a:xfrm>
        </p:spPr>
        <p:txBody>
          <a:bodyPr>
            <a:noAutofit/>
          </a:bodyPr>
          <a:lstStyle>
            <a:lvl1pPr marL="0" indent="0">
              <a:spcBef>
                <a:spcPts val="2400"/>
              </a:spcBef>
              <a:spcAft>
                <a:spcPts val="1200"/>
              </a:spcAft>
              <a:buNone/>
              <a:defRPr sz="20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8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13" name="Otsikko 1">
            <a:extLst>
              <a:ext uri="{FF2B5EF4-FFF2-40B4-BE49-F238E27FC236}">
                <a16:creationId xmlns:a16="http://schemas.microsoft.com/office/drawing/2014/main" id="{A68A0B70-4CEF-845A-0314-FB0301F13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941806"/>
            <a:ext cx="10362778" cy="723900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93502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2, vihreä">
    <p:bg>
      <p:bgPr>
        <a:solidFill>
          <a:schemeClr val="bg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tsikko 1">
            <a:extLst>
              <a:ext uri="{FF2B5EF4-FFF2-40B4-BE49-F238E27FC236}">
                <a16:creationId xmlns:a16="http://schemas.microsoft.com/office/drawing/2014/main" id="{A68A0B70-4CEF-845A-0314-FB0301F13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49" y="941806"/>
            <a:ext cx="10329467" cy="723900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CF619C69-DB62-0A84-19EB-E9D570DB0B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4449" y="1876213"/>
            <a:ext cx="4680000" cy="3813387"/>
          </a:xfrm>
        </p:spPr>
        <p:txBody>
          <a:bodyPr>
            <a:noAutofit/>
          </a:bodyPr>
          <a:lstStyle>
            <a:lvl1pPr marL="0" indent="0">
              <a:spcBef>
                <a:spcPts val="2400"/>
              </a:spcBef>
              <a:spcAft>
                <a:spcPts val="1200"/>
              </a:spcAft>
              <a:buNone/>
              <a:defRPr sz="18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6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marL="72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3pPr>
            <a:lvl4pPr marL="108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4pPr>
            <a:lvl5pPr marL="144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FFB2E362-D1F8-0CA9-16AB-B808B406025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963916" y="1876212"/>
            <a:ext cx="4680000" cy="3813387"/>
          </a:xfrm>
        </p:spPr>
        <p:txBody>
          <a:bodyPr>
            <a:noAutofit/>
          </a:bodyPr>
          <a:lstStyle>
            <a:lvl1pPr marL="0" indent="0">
              <a:spcBef>
                <a:spcPts val="2400"/>
              </a:spcBef>
              <a:spcAft>
                <a:spcPts val="1200"/>
              </a:spcAft>
              <a:buNone/>
              <a:defRPr sz="18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600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marL="72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3pPr>
            <a:lvl4pPr marL="108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4pPr>
            <a:lvl5pPr marL="144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8180158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dia, vihreä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n paikkamerkki 3">
            <a:extLst>
              <a:ext uri="{FF2B5EF4-FFF2-40B4-BE49-F238E27FC236}">
                <a16:creationId xmlns:a16="http://schemas.microsoft.com/office/drawing/2014/main" id="{E5EF0E26-EF18-3C45-5114-C1F1BEECB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639300" cy="6858000"/>
          </a:xfrm>
        </p:spPr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67160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dia 3, vihreä">
    <p:bg>
      <p:bgPr>
        <a:solidFill>
          <a:schemeClr val="bg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tsikko 1">
            <a:extLst>
              <a:ext uri="{FF2B5EF4-FFF2-40B4-BE49-F238E27FC236}">
                <a16:creationId xmlns:a16="http://schemas.microsoft.com/office/drawing/2014/main" id="{B824AE48-FD72-5612-F620-1BA5B14A3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50" y="941806"/>
            <a:ext cx="2867025" cy="3139659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2" name="Sisällön paikkamerkki 2">
            <a:extLst>
              <a:ext uri="{FF2B5EF4-FFF2-40B4-BE49-F238E27FC236}">
                <a16:creationId xmlns:a16="http://schemas.microsoft.com/office/drawing/2014/main" id="{C59DA933-05A7-F090-E96C-B359B110D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782" y="941806"/>
            <a:ext cx="6623898" cy="4774887"/>
          </a:xfrm>
        </p:spPr>
        <p:txBody>
          <a:bodyPr>
            <a:noAutofit/>
          </a:bodyPr>
          <a:lstStyle>
            <a:lvl1pPr marL="0" indent="0">
              <a:spcBef>
                <a:spcPts val="2400"/>
              </a:spcBef>
              <a:spcAft>
                <a:spcPts val="1200"/>
              </a:spcAft>
              <a:buNone/>
              <a:defRPr sz="200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6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marL="72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200">
                <a:solidFill>
                  <a:schemeClr val="tx1"/>
                </a:solidFill>
              </a:defRPr>
            </a:lvl3pPr>
            <a:lvl4pPr marL="108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200">
                <a:solidFill>
                  <a:schemeClr val="tx1"/>
                </a:solidFill>
              </a:defRPr>
            </a:lvl4pPr>
            <a:lvl5pPr marL="1440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198870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hjä, vihreä">
    <p:bg>
      <p:bgPr>
        <a:solidFill>
          <a:schemeClr val="bg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58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petusdia, vihreä">
    <p:bg>
      <p:bgPr>
        <a:solidFill>
          <a:schemeClr val="bg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764BB536-2DF3-A1D9-71CF-062267D0FD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18" y="2029"/>
            <a:ext cx="12170363" cy="6855971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65E3B91E-5198-F8B5-CBAE-8F8AA46921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8769" y="724616"/>
            <a:ext cx="3392562" cy="1077304"/>
          </a:xfrm>
          <a:prstGeom prst="rect">
            <a:avLst/>
          </a:prstGeom>
        </p:spPr>
      </p:pic>
      <p:sp>
        <p:nvSpPr>
          <p:cNvPr id="13" name="Sisällön paikkamerkki 2">
            <a:extLst>
              <a:ext uri="{FF2B5EF4-FFF2-40B4-BE49-F238E27FC236}">
                <a16:creationId xmlns:a16="http://schemas.microsoft.com/office/drawing/2014/main" id="{BFC9A5FE-BA92-7AAC-F552-5AC35FAD50A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26187" y="3649991"/>
            <a:ext cx="5850041" cy="1122203"/>
          </a:xfrm>
        </p:spPr>
        <p:txBody>
          <a:bodyPr>
            <a:normAutofit/>
          </a:bodyPr>
          <a:lstStyle>
            <a:lvl1pPr marL="0" indent="0" algn="l">
              <a:buNone/>
              <a:defRPr lang="fi-FI"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04EE287-595F-8235-DCFC-A94FC0FDD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6187" y="2200117"/>
            <a:ext cx="5850042" cy="1228883"/>
          </a:xfrm>
        </p:spPr>
        <p:txBody>
          <a:bodyPr anchor="t">
            <a:noAutofit/>
          </a:bodyPr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</a:t>
            </a:r>
          </a:p>
        </p:txBody>
      </p:sp>
    </p:spTree>
    <p:extLst>
      <p:ext uri="{BB962C8B-B14F-4D97-AF65-F5344CB8AC3E}">
        <p14:creationId xmlns:p14="http://schemas.microsoft.com/office/powerpoint/2010/main" val="33589354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00F36D3-84F8-4552-99FA-F56C12828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59" y="365125"/>
            <a:ext cx="7927241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25A0345E-C683-42FB-AB36-4F03EB2C1D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719" y="6356350"/>
            <a:ext cx="2552699" cy="365125"/>
          </a:xfrm>
        </p:spPr>
        <p:txBody>
          <a:bodyPr/>
          <a:lstStyle/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7EAF98A8-29EB-4461-A3CB-067F9AB5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827489" cy="365125"/>
          </a:xfrm>
        </p:spPr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BDE6B225-BE37-495A-94AA-35E014B73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8281" y="6356350"/>
            <a:ext cx="461683" cy="365125"/>
          </a:xfrm>
        </p:spPr>
        <p:txBody>
          <a:bodyPr/>
          <a:lstStyle/>
          <a:p>
            <a:fld id="{11DBC318-6D4A-4650-AD55-63AEF967CCB3}" type="slidenum">
              <a:rPr lang="fi-FI" smtClean="0"/>
              <a:t>‹#›</a:t>
            </a:fld>
            <a:endParaRPr lang="fi-FI"/>
          </a:p>
        </p:txBody>
      </p:sp>
      <p:sp>
        <p:nvSpPr>
          <p:cNvPr id="9" name="Sisällön paikkamerkki 2">
            <a:extLst>
              <a:ext uri="{FF2B5EF4-FFF2-40B4-BE49-F238E27FC236}">
                <a16:creationId xmlns:a16="http://schemas.microsoft.com/office/drawing/2014/main" id="{053C07DF-5D37-4E88-91B4-3D929315E7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3720" y="2084294"/>
            <a:ext cx="3204880" cy="4114894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2000"/>
              </a:spcBef>
              <a:spcAft>
                <a:spcPts val="1000"/>
              </a:spcAft>
              <a:buNone/>
              <a:defRPr sz="2400">
                <a:solidFill>
                  <a:schemeClr val="bg2">
                    <a:lumMod val="50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  <a:lvl2pPr>
              <a:lnSpc>
                <a:spcPct val="100000"/>
              </a:lnSpc>
              <a:defRPr sz="1800">
                <a:solidFill>
                  <a:schemeClr val="bg2">
                    <a:lumMod val="50000"/>
                  </a:schemeClr>
                </a:solidFill>
              </a:defRPr>
            </a:lvl2pPr>
            <a:lvl3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3pPr>
            <a:lvl4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12" name="Sisällön paikkamerkki 2">
            <a:extLst>
              <a:ext uri="{FF2B5EF4-FFF2-40B4-BE49-F238E27FC236}">
                <a16:creationId xmlns:a16="http://schemas.microsoft.com/office/drawing/2014/main" id="{A35A7211-7EBC-42F4-8454-2446ACBF1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415120" y="2084294"/>
            <a:ext cx="3204880" cy="4114894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2000"/>
              </a:spcBef>
              <a:spcAft>
                <a:spcPts val="1000"/>
              </a:spcAft>
              <a:buNone/>
              <a:defRPr sz="2400">
                <a:solidFill>
                  <a:schemeClr val="bg2">
                    <a:lumMod val="50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  <a:lvl2pPr>
              <a:lnSpc>
                <a:spcPct val="100000"/>
              </a:lnSpc>
              <a:defRPr sz="1800">
                <a:solidFill>
                  <a:schemeClr val="bg2">
                    <a:lumMod val="50000"/>
                  </a:schemeClr>
                </a:solidFill>
              </a:defRPr>
            </a:lvl2pPr>
            <a:lvl3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3pPr>
            <a:lvl4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13" name="Sisällön paikkamerkki 2">
            <a:extLst>
              <a:ext uri="{FF2B5EF4-FFF2-40B4-BE49-F238E27FC236}">
                <a16:creationId xmlns:a16="http://schemas.microsoft.com/office/drawing/2014/main" id="{A6D07F3B-C590-425B-95C3-92675FE6FBF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996520" y="2084294"/>
            <a:ext cx="3204880" cy="4114894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2000"/>
              </a:spcBef>
              <a:spcAft>
                <a:spcPts val="1000"/>
              </a:spcAft>
              <a:buNone/>
              <a:defRPr sz="2400">
                <a:solidFill>
                  <a:schemeClr val="bg2">
                    <a:lumMod val="50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  <a:lvl2pPr>
              <a:lnSpc>
                <a:spcPct val="100000"/>
              </a:lnSpc>
              <a:defRPr sz="1800">
                <a:solidFill>
                  <a:schemeClr val="bg2">
                    <a:lumMod val="50000"/>
                  </a:schemeClr>
                </a:solidFill>
              </a:defRPr>
            </a:lvl2pPr>
            <a:lvl3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3pPr>
            <a:lvl4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766156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055D0AD-8298-492B-AF30-10081A1F0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A800D8EB-8C62-4185-93CC-D4A986C709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01453"/>
            <a:ext cx="10515600" cy="118819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Päivämäärän paikkamerkki 3">
            <a:extLst>
              <a:ext uri="{FF2B5EF4-FFF2-40B4-BE49-F238E27FC236}">
                <a16:creationId xmlns:a16="http://schemas.microsoft.com/office/drawing/2014/main" id="{82E4ECDC-2A2A-47C3-B9E0-A7D181E6B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719" y="6356350"/>
            <a:ext cx="2552699" cy="365125"/>
          </a:xfrm>
        </p:spPr>
        <p:txBody>
          <a:bodyPr/>
          <a:lstStyle/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8" name="Alatunnisteen paikkamerkki 4">
            <a:extLst>
              <a:ext uri="{FF2B5EF4-FFF2-40B4-BE49-F238E27FC236}">
                <a16:creationId xmlns:a16="http://schemas.microsoft.com/office/drawing/2014/main" id="{B5456471-A2D7-4931-A173-66C5A2C8B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827489" cy="365125"/>
          </a:xfrm>
        </p:spPr>
        <p:txBody>
          <a:bodyPr/>
          <a:lstStyle/>
          <a:p>
            <a:endParaRPr lang="fi-FI"/>
          </a:p>
        </p:txBody>
      </p:sp>
      <p:sp>
        <p:nvSpPr>
          <p:cNvPr id="9" name="Dian numeron paikkamerkki 5">
            <a:extLst>
              <a:ext uri="{FF2B5EF4-FFF2-40B4-BE49-F238E27FC236}">
                <a16:creationId xmlns:a16="http://schemas.microsoft.com/office/drawing/2014/main" id="{236CB159-3C3B-4691-8210-F0DE72E00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8281" y="6356350"/>
            <a:ext cx="461683" cy="365125"/>
          </a:xfrm>
        </p:spPr>
        <p:txBody>
          <a:bodyPr/>
          <a:lstStyle/>
          <a:p>
            <a:fld id="{11DBC318-6D4A-4650-AD55-63AEF967CCB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04468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2D464509-77CC-4C8E-8381-66B829476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DF11E0F4-460E-4AE1-9039-A95F762507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6D16D00C-4501-4BBC-A108-4AB1E5F47F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8" name="Päivämäärän paikkamerkki 3">
            <a:extLst>
              <a:ext uri="{FF2B5EF4-FFF2-40B4-BE49-F238E27FC236}">
                <a16:creationId xmlns:a16="http://schemas.microsoft.com/office/drawing/2014/main" id="{ECBA13FB-A555-47D1-9C58-23E1A7D646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719" y="6356350"/>
            <a:ext cx="2552699" cy="365125"/>
          </a:xfrm>
        </p:spPr>
        <p:txBody>
          <a:bodyPr/>
          <a:lstStyle/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9" name="Alatunnisteen paikkamerkki 4">
            <a:extLst>
              <a:ext uri="{FF2B5EF4-FFF2-40B4-BE49-F238E27FC236}">
                <a16:creationId xmlns:a16="http://schemas.microsoft.com/office/drawing/2014/main" id="{28A34880-5D46-4963-9F17-0F3FC7DD9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827489" cy="365125"/>
          </a:xfrm>
        </p:spPr>
        <p:txBody>
          <a:bodyPr/>
          <a:lstStyle/>
          <a:p>
            <a:endParaRPr lang="fi-FI"/>
          </a:p>
        </p:txBody>
      </p:sp>
      <p:sp>
        <p:nvSpPr>
          <p:cNvPr id="10" name="Dian numeron paikkamerkki 5">
            <a:extLst>
              <a:ext uri="{FF2B5EF4-FFF2-40B4-BE49-F238E27FC236}">
                <a16:creationId xmlns:a16="http://schemas.microsoft.com/office/drawing/2014/main" id="{42FFA1E2-7BCA-4675-94E3-1EEAB58CF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8281" y="6356350"/>
            <a:ext cx="461683" cy="365125"/>
          </a:xfrm>
        </p:spPr>
        <p:txBody>
          <a:bodyPr/>
          <a:lstStyle/>
          <a:p>
            <a:fld id="{11DBC318-6D4A-4650-AD55-63AEF967CCB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41242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2384D55F-FDDD-4563-B17D-BCE977CBC6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76717"/>
            <a:ext cx="5157787" cy="759759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latin typeface="Roboto Slab" pitchFamily="2" charset="0"/>
                <a:ea typeface="Roboto Slab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05C2C100-B3DC-4174-9E5F-190B18BD27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844053"/>
            <a:ext cx="5157787" cy="3345609"/>
          </a:xfrm>
        </p:spPr>
        <p:txBody>
          <a:bodyPr/>
          <a:lstStyle>
            <a:lvl1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10" name="Otsikko 1">
            <a:extLst>
              <a:ext uri="{FF2B5EF4-FFF2-40B4-BE49-F238E27FC236}">
                <a16:creationId xmlns:a16="http://schemas.microsoft.com/office/drawing/2014/main" id="{5FFEADDC-D5EA-4BC8-B06E-B10CFBD73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7724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11" name="Tekstin paikkamerkki 2">
            <a:extLst>
              <a:ext uri="{FF2B5EF4-FFF2-40B4-BE49-F238E27FC236}">
                <a16:creationId xmlns:a16="http://schemas.microsoft.com/office/drawing/2014/main" id="{082D6B46-142A-4F70-89A6-B8D86D4F88C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194427" y="1976717"/>
            <a:ext cx="5157787" cy="759759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latin typeface="Roboto Slab" pitchFamily="2" charset="0"/>
                <a:ea typeface="Roboto Slab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2" name="Sisällön paikkamerkki 3">
            <a:extLst>
              <a:ext uri="{FF2B5EF4-FFF2-40B4-BE49-F238E27FC236}">
                <a16:creationId xmlns:a16="http://schemas.microsoft.com/office/drawing/2014/main" id="{916CC73F-565B-477A-8B91-5D25B21329DF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194427" y="2844053"/>
            <a:ext cx="5157787" cy="3345609"/>
          </a:xfrm>
        </p:spPr>
        <p:txBody>
          <a:bodyPr/>
          <a:lstStyle>
            <a:lvl1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13" name="Päivämäärän paikkamerkki 3">
            <a:extLst>
              <a:ext uri="{FF2B5EF4-FFF2-40B4-BE49-F238E27FC236}">
                <a16:creationId xmlns:a16="http://schemas.microsoft.com/office/drawing/2014/main" id="{3D3D64A9-D754-420C-9416-EE226B9779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719" y="6356350"/>
            <a:ext cx="2552699" cy="365125"/>
          </a:xfrm>
        </p:spPr>
        <p:txBody>
          <a:bodyPr/>
          <a:lstStyle/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14" name="Alatunnisteen paikkamerkki 4">
            <a:extLst>
              <a:ext uri="{FF2B5EF4-FFF2-40B4-BE49-F238E27FC236}">
                <a16:creationId xmlns:a16="http://schemas.microsoft.com/office/drawing/2014/main" id="{7864EB28-92AF-486E-B4C4-54D762E9A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827489" cy="365125"/>
          </a:xfrm>
        </p:spPr>
        <p:txBody>
          <a:bodyPr/>
          <a:lstStyle/>
          <a:p>
            <a:endParaRPr lang="fi-FI"/>
          </a:p>
        </p:txBody>
      </p:sp>
      <p:sp>
        <p:nvSpPr>
          <p:cNvPr id="15" name="Dian numeron paikkamerkki 5">
            <a:extLst>
              <a:ext uri="{FF2B5EF4-FFF2-40B4-BE49-F238E27FC236}">
                <a16:creationId xmlns:a16="http://schemas.microsoft.com/office/drawing/2014/main" id="{62B976B6-A071-4A8B-AB6E-D91170C55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8281" y="6356350"/>
            <a:ext cx="461683" cy="365125"/>
          </a:xfrm>
        </p:spPr>
        <p:txBody>
          <a:bodyPr/>
          <a:lstStyle/>
          <a:p>
            <a:fld id="{11DBC318-6D4A-4650-AD55-63AEF967CCB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58162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84511F4-AFD0-45D6-8BCC-0FBFA04F7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6" name="Päivämäärän paikkamerkki 3">
            <a:extLst>
              <a:ext uri="{FF2B5EF4-FFF2-40B4-BE49-F238E27FC236}">
                <a16:creationId xmlns:a16="http://schemas.microsoft.com/office/drawing/2014/main" id="{EAD2F655-18C9-472F-8938-537DB2355D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719" y="6356350"/>
            <a:ext cx="2552699" cy="365125"/>
          </a:xfrm>
        </p:spPr>
        <p:txBody>
          <a:bodyPr/>
          <a:lstStyle/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7" name="Alatunnisteen paikkamerkki 4">
            <a:extLst>
              <a:ext uri="{FF2B5EF4-FFF2-40B4-BE49-F238E27FC236}">
                <a16:creationId xmlns:a16="http://schemas.microsoft.com/office/drawing/2014/main" id="{BAF9C49F-861F-4472-A061-BD1F1DC37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827489" cy="365125"/>
          </a:xfrm>
        </p:spPr>
        <p:txBody>
          <a:bodyPr/>
          <a:lstStyle/>
          <a:p>
            <a:endParaRPr lang="fi-FI"/>
          </a:p>
        </p:txBody>
      </p:sp>
      <p:sp>
        <p:nvSpPr>
          <p:cNvPr id="8" name="Dian numeron paikkamerkki 5">
            <a:extLst>
              <a:ext uri="{FF2B5EF4-FFF2-40B4-BE49-F238E27FC236}">
                <a16:creationId xmlns:a16="http://schemas.microsoft.com/office/drawing/2014/main" id="{C359E3CC-EC46-456C-8435-7F5AD7A6C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8281" y="6356350"/>
            <a:ext cx="461683" cy="365125"/>
          </a:xfrm>
        </p:spPr>
        <p:txBody>
          <a:bodyPr/>
          <a:lstStyle/>
          <a:p>
            <a:fld id="{11DBC318-6D4A-4650-AD55-63AEF967CCB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6335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image" Target="../media/image13.svg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42.xml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41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F5ED47E0-073F-43A5-806C-49DB3BC80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772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6B18A9C-0DE4-4C06-B8D7-4F9EDD2865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353" y="1847850"/>
            <a:ext cx="1109830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1C225D27-D2BA-45A0-B988-39C5A8B7B7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72353" y="6356350"/>
            <a:ext cx="29090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2EB92-2784-4221-9538-03CAC9C0F08C}" type="datetimeFigureOut">
              <a:rPr lang="fi-FI" smtClean="0"/>
              <a:t>10.10.2023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B60D9A89-71C1-4C0E-A327-618EE41BC3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B8648802-22E5-4597-A114-979402BBA6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3209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FF9900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fld id="{11DBC318-6D4A-4650-AD55-63AEF967CCB3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57560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8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F9900"/>
          </a:solidFill>
          <a:latin typeface="Roboto Slab" pitchFamily="2" charset="0"/>
          <a:ea typeface="Roboto Slab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707733EF-20F8-4E50-976A-E90BF2830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A30D2404-888C-4E0B-9FAE-C816066DA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0C79D69-A474-436F-B94C-0751C46903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34AFA591-AAB5-4E52-A92A-BAC3AFDF7E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29D45304-219B-44FE-B515-F1A0CB74DD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5B193-A0C8-4C77-8C41-8DAF1E8267C9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98182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84" r:id="rId21"/>
    <p:sldLayoutId id="2147483685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rgbClr val="404143"/>
          </a:solidFill>
          <a:latin typeface="Roboto Slab" pitchFamily="2" charset="0"/>
          <a:ea typeface="Roboto Slab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04143"/>
          </a:solidFill>
          <a:latin typeface="Roboto Slab" pitchFamily="2" charset="0"/>
          <a:ea typeface="Roboto Slab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04143"/>
          </a:solidFill>
          <a:latin typeface="Roboto Slab" pitchFamily="2" charset="0"/>
          <a:ea typeface="Roboto Slab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04143"/>
          </a:solidFill>
          <a:latin typeface="Roboto Slab" pitchFamily="2" charset="0"/>
          <a:ea typeface="Roboto Slab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4143"/>
          </a:solidFill>
          <a:latin typeface="Roboto Slab" pitchFamily="2" charset="0"/>
          <a:ea typeface="Roboto Slab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4143"/>
          </a:solidFill>
          <a:latin typeface="Roboto Slab" pitchFamily="2" charset="0"/>
          <a:ea typeface="Roboto Slab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>
            <a:extLst>
              <a:ext uri="{FF2B5EF4-FFF2-40B4-BE49-F238E27FC236}">
                <a16:creationId xmlns:a16="http://schemas.microsoft.com/office/drawing/2014/main" id="{47BC9A52-7867-E815-2397-30E8C3D1D0B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18" y="2029"/>
            <a:ext cx="12170363" cy="6855971"/>
          </a:xfrm>
          <a:prstGeom prst="rect">
            <a:avLst/>
          </a:prstGeom>
        </p:spPr>
      </p:pic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5B0F8AF9-3192-5081-81AA-846DF5E8D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BFF1B77-DE2A-8F3F-6B88-15E3FE43F7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3611FCF6-106A-AC3C-A89D-F67DABDBAAB9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220311" y="5926932"/>
            <a:ext cx="1465699" cy="50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ridi" panose="00000500000000000000" pitchFamily="2" charset="-34"/>
          <a:ea typeface="+mj-ea"/>
          <a:cs typeface="Pridi" panose="00000500000000000000" pitchFamily="2" charset="-34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svg"/><Relationship Id="rId7" Type="http://schemas.openxmlformats.org/officeDocument/2006/relationships/image" Target="../media/image40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9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Relationship Id="rId9" Type="http://schemas.openxmlformats.org/officeDocument/2006/relationships/image" Target="../media/image4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99B1C9E-B808-4805-9BE2-F92286A6BC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42671" y="1574800"/>
            <a:ext cx="6527409" cy="2336814"/>
          </a:xfrm>
        </p:spPr>
        <p:txBody>
          <a:bodyPr/>
          <a:lstStyle/>
          <a:p>
            <a:r>
              <a:rPr lang="fi-FI" sz="3600" dirty="0"/>
              <a:t>Yrityscase, energia</a:t>
            </a:r>
            <a:br>
              <a:rPr lang="fi-FI" sz="3600" dirty="0"/>
            </a:br>
            <a:r>
              <a:rPr lang="fi-FI" sz="3600" dirty="0"/>
              <a:t>Lounavoima</a:t>
            </a:r>
            <a:br>
              <a:rPr lang="fi-FI" sz="3600" dirty="0"/>
            </a:br>
            <a:r>
              <a:rPr lang="fi-FI" sz="3600" dirty="0"/>
              <a:t>Salon Kaukolämpö</a:t>
            </a:r>
            <a:br>
              <a:rPr lang="fi-FI" sz="3600" dirty="0"/>
            </a:br>
            <a:r>
              <a:rPr lang="fi-FI" sz="3600" dirty="0"/>
              <a:t>Lounais-Suomen Jätehuolto</a:t>
            </a:r>
          </a:p>
        </p:txBody>
      </p:sp>
      <p:sp>
        <p:nvSpPr>
          <p:cNvPr id="14" name="Alaotsikko 13">
            <a:extLst>
              <a:ext uri="{FF2B5EF4-FFF2-40B4-BE49-F238E27FC236}">
                <a16:creationId xmlns:a16="http://schemas.microsoft.com/office/drawing/2014/main" id="{97C36CA9-8F7E-40CB-8B37-723F431B35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4556431"/>
            <a:ext cx="5613400" cy="828376"/>
          </a:xfrm>
        </p:spPr>
        <p:txBody>
          <a:bodyPr>
            <a:normAutofit lnSpcReduction="10000"/>
          </a:bodyPr>
          <a:lstStyle/>
          <a:p>
            <a:r>
              <a:rPr lang="fi-FI" dirty="0">
                <a:latin typeface="Roboto Slab" pitchFamily="2" charset="0"/>
                <a:ea typeface="Roboto Slab" pitchFamily="2" charset="0"/>
              </a:rPr>
              <a:t>Petri Onikki</a:t>
            </a:r>
          </a:p>
          <a:p>
            <a:r>
              <a:rPr lang="fi-FI" dirty="0">
                <a:latin typeface="Roboto Slab" pitchFamily="2" charset="0"/>
                <a:ea typeface="Roboto Slab" pitchFamily="2" charset="0"/>
              </a:rPr>
              <a:t>toimitusjohtaja</a:t>
            </a:r>
          </a:p>
        </p:txBody>
      </p:sp>
    </p:spTree>
    <p:extLst>
      <p:ext uri="{BB962C8B-B14F-4D97-AF65-F5344CB8AC3E}">
        <p14:creationId xmlns:p14="http://schemas.microsoft.com/office/powerpoint/2010/main" val="3585471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2FBACB24-48A2-4443-9DE3-D6CEC2F2E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600" dirty="0"/>
              <a:t>Lämpövarastohankkeen vaiheet</a:t>
            </a: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FF9D822C-AAE8-493D-84AE-26AAB8462E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5B193-A0C8-4C77-8C41-8DAF1E8267C9}" type="slidenum">
              <a:rPr kumimoji="0" lang="fi-FI" sz="2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i-FI" sz="2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DDB63E99-5AFC-456C-B827-83A9B881F5DA}"/>
              </a:ext>
            </a:extLst>
          </p:cNvPr>
          <p:cNvSpPr txBox="1"/>
          <p:nvPr/>
        </p:nvSpPr>
        <p:spPr>
          <a:xfrm>
            <a:off x="936362" y="2732314"/>
            <a:ext cx="269748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Kallioperään </a:t>
            </a:r>
            <a:b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porataan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400" b="0" i="0" u="none" strike="noStrike" kern="1200" cap="none" spc="0" normalizeH="0" baseline="0" noProof="0" dirty="0">
              <a:ln>
                <a:noFill/>
              </a:ln>
              <a:solidFill>
                <a:srgbClr val="404143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8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6 kpl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400" b="0" i="0" u="none" strike="noStrike" kern="1200" cap="none" spc="0" normalizeH="0" baseline="0" noProof="0" dirty="0">
              <a:ln>
                <a:noFill/>
              </a:ln>
              <a:solidFill>
                <a:srgbClr val="404143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2000 m syvää </a:t>
            </a:r>
            <a:b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varastokaivoa.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200" b="0" i="0" u="none" strike="noStrike" kern="1200" cap="none" spc="0" normalizeH="0" baseline="0" noProof="0" dirty="0">
              <a:ln>
                <a:noFill/>
              </a:ln>
              <a:solidFill>
                <a:srgbClr val="404143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600" b="0" i="0" u="none" strike="noStrike" kern="1200" cap="none" spc="0" normalizeH="0" baseline="0" noProof="0" dirty="0">
              <a:ln>
                <a:noFill/>
              </a:ln>
              <a:solidFill>
                <a:srgbClr val="404143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sp>
        <p:nvSpPr>
          <p:cNvPr id="23" name="Tekstiruutu 22">
            <a:extLst>
              <a:ext uri="{FF2B5EF4-FFF2-40B4-BE49-F238E27FC236}">
                <a16:creationId xmlns:a16="http://schemas.microsoft.com/office/drawing/2014/main" id="{B9AEA9ED-8163-4EDE-85A0-006998DFD8D4}"/>
              </a:ext>
            </a:extLst>
          </p:cNvPr>
          <p:cNvSpPr txBox="1"/>
          <p:nvPr/>
        </p:nvSpPr>
        <p:spPr>
          <a:xfrm>
            <a:off x="3752483" y="2688401"/>
            <a:ext cx="27336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Kesän hukkalämmöllä nostetaan lämpötila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400" b="0" i="0" u="none" strike="noStrike" kern="1200" cap="none" spc="0" normalizeH="0" baseline="0" noProof="0" dirty="0">
              <a:ln>
                <a:noFill/>
              </a:ln>
              <a:solidFill>
                <a:srgbClr val="404143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8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80 °C</a:t>
            </a:r>
            <a:endParaRPr kumimoji="0" lang="fi-FI" sz="1400" b="0" i="0" u="none" strike="noStrike" kern="1200" cap="none" spc="0" normalizeH="0" baseline="0" noProof="0" dirty="0">
              <a:ln>
                <a:noFill/>
              </a:ln>
              <a:solidFill>
                <a:srgbClr val="404143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11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Lämpötila 2000 m  syvyydessä </a:t>
            </a:r>
            <a:br>
              <a:rPr kumimoji="0" lang="fi-FI" sz="11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11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on luonnostaan noin 40°C.</a:t>
            </a:r>
          </a:p>
        </p:txBody>
      </p:sp>
      <p:sp>
        <p:nvSpPr>
          <p:cNvPr id="26" name="Tekstiruutu 25">
            <a:extLst>
              <a:ext uri="{FF2B5EF4-FFF2-40B4-BE49-F238E27FC236}">
                <a16:creationId xmlns:a16="http://schemas.microsoft.com/office/drawing/2014/main" id="{2DCFFAB4-2382-4E8F-98A0-08D930E08F9E}"/>
              </a:ext>
            </a:extLst>
          </p:cNvPr>
          <p:cNvSpPr txBox="1"/>
          <p:nvPr/>
        </p:nvSpPr>
        <p:spPr>
          <a:xfrm>
            <a:off x="6604798" y="2688401"/>
            <a:ext cx="24961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400" dirty="0">
                <a:solidFill>
                  <a:srgbClr val="404143"/>
                </a:solidFill>
                <a:latin typeface="Roboto Slab" pitchFamily="2" charset="0"/>
                <a:ea typeface="Roboto Slab" pitchFamily="2" charset="0"/>
              </a:rPr>
              <a:t>Varastosta saatavan kaukolämmön h</a:t>
            </a:r>
            <a:r>
              <a:rPr kumimoji="0" lang="fi-FI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uipputeho</a:t>
            </a: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400" b="0" i="0" u="none" strike="noStrike" kern="1200" cap="none" spc="0" normalizeH="0" baseline="0" noProof="0" dirty="0">
              <a:ln>
                <a:noFill/>
              </a:ln>
              <a:solidFill>
                <a:srgbClr val="404143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8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5…6 MW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i-FI" sz="12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kstiruutu 26">
            <a:extLst>
              <a:ext uri="{FF2B5EF4-FFF2-40B4-BE49-F238E27FC236}">
                <a16:creationId xmlns:a16="http://schemas.microsoft.com/office/drawing/2014/main" id="{FB1D4BD8-36D0-47AB-8C98-0C2B96BE6B8A}"/>
              </a:ext>
            </a:extLst>
          </p:cNvPr>
          <p:cNvSpPr txBox="1"/>
          <p:nvPr/>
        </p:nvSpPr>
        <p:spPr>
          <a:xfrm>
            <a:off x="9338473" y="2808770"/>
            <a:ext cx="222504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Varasto voi tuottaa kaukolämpöä</a:t>
            </a:r>
            <a:b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36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</a:t>
            </a:r>
            <a:r>
              <a:rPr lang="fi-FI" sz="2800" b="1" dirty="0">
                <a:solidFill>
                  <a:srgbClr val="80A51B"/>
                </a:solidFill>
                <a:latin typeface="Roboto Slab" pitchFamily="2" charset="0"/>
                <a:ea typeface="Roboto Slab" pitchFamily="2" charset="0"/>
              </a:rPr>
              <a:t>8</a:t>
            </a:r>
            <a:r>
              <a:rPr kumimoji="0" lang="fi-FI" sz="28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…14 GWh </a:t>
            </a:r>
            <a:b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12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vuodessa talven lämpötiloista </a:t>
            </a:r>
            <a:br>
              <a:rPr kumimoji="0" lang="fi-FI" sz="12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1200" b="0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riippuen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Kuva 28" descr="Mittari tasaisella täytöllä">
            <a:extLst>
              <a:ext uri="{FF2B5EF4-FFF2-40B4-BE49-F238E27FC236}">
                <a16:creationId xmlns:a16="http://schemas.microsoft.com/office/drawing/2014/main" id="{75736442-62A7-4BC1-A663-4EE9ABF4E1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14546" y="1821097"/>
            <a:ext cx="719725" cy="719725"/>
          </a:xfrm>
          <a:prstGeom prst="rect">
            <a:avLst/>
          </a:prstGeom>
        </p:spPr>
      </p:pic>
      <p:pic>
        <p:nvPicPr>
          <p:cNvPr id="31" name="Kuva 30" descr="Lämpömittari tasaisella täytöllä">
            <a:extLst>
              <a:ext uri="{FF2B5EF4-FFF2-40B4-BE49-F238E27FC236}">
                <a16:creationId xmlns:a16="http://schemas.microsoft.com/office/drawing/2014/main" id="{84269185-6367-4059-A22C-E8F799B540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78269" y="1858720"/>
            <a:ext cx="682102" cy="682102"/>
          </a:xfrm>
          <a:prstGeom prst="rect">
            <a:avLst/>
          </a:prstGeom>
        </p:spPr>
      </p:pic>
      <p:pic>
        <p:nvPicPr>
          <p:cNvPr id="33" name="Kuva 32" descr="Katupora tasaisella täytöllä">
            <a:extLst>
              <a:ext uri="{FF2B5EF4-FFF2-40B4-BE49-F238E27FC236}">
                <a16:creationId xmlns:a16="http://schemas.microsoft.com/office/drawing/2014/main" id="{7DD38245-5BD8-4C27-A85E-5FD38ADD8E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47861" y="1864880"/>
            <a:ext cx="674482" cy="674482"/>
          </a:xfrm>
          <a:prstGeom prst="rect">
            <a:avLst/>
          </a:prstGeom>
        </p:spPr>
      </p:pic>
      <p:pic>
        <p:nvPicPr>
          <p:cNvPr id="37" name="Kuva 36" descr="Kaupunki tasaisella täytöllä">
            <a:extLst>
              <a:ext uri="{FF2B5EF4-FFF2-40B4-BE49-F238E27FC236}">
                <a16:creationId xmlns:a16="http://schemas.microsoft.com/office/drawing/2014/main" id="{BDDEB79A-C55B-4CDD-B9CC-95B24A32E4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29510" y="1810144"/>
            <a:ext cx="730678" cy="730678"/>
          </a:xfrm>
          <a:prstGeom prst="rect">
            <a:avLst/>
          </a:prstGeom>
        </p:spPr>
      </p:pic>
      <p:sp>
        <p:nvSpPr>
          <p:cNvPr id="38" name="Sisällön paikkamerkki 2">
            <a:extLst>
              <a:ext uri="{FF2B5EF4-FFF2-40B4-BE49-F238E27FC236}">
                <a16:creationId xmlns:a16="http://schemas.microsoft.com/office/drawing/2014/main" id="{22B16BFF-E5BC-4AB2-BBB4-BE1F52531BEE}"/>
              </a:ext>
            </a:extLst>
          </p:cNvPr>
          <p:cNvSpPr txBox="1">
            <a:spLocks/>
          </p:cNvSpPr>
          <p:nvPr/>
        </p:nvSpPr>
        <p:spPr>
          <a:xfrm>
            <a:off x="1296799" y="6181032"/>
            <a:ext cx="9629775" cy="36512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04143"/>
                </a:solidFill>
                <a:latin typeface="Roboto Slab" pitchFamily="2" charset="0"/>
                <a:ea typeface="Roboto Slab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04143"/>
                </a:solidFill>
                <a:latin typeface="Roboto Slab" pitchFamily="2" charset="0"/>
                <a:ea typeface="Roboto Slab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404143"/>
                </a:solidFill>
                <a:latin typeface="Roboto Slab" pitchFamily="2" charset="0"/>
                <a:ea typeface="Roboto Slab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404143"/>
                </a:solidFill>
                <a:latin typeface="Roboto Slab" pitchFamily="2" charset="0"/>
                <a:ea typeface="Roboto Slab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404143"/>
                </a:solidFill>
                <a:latin typeface="Roboto Slab" pitchFamily="2" charset="0"/>
                <a:ea typeface="Roboto Slab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i-FI" sz="2800" b="0" i="0" u="none" strike="noStrike" kern="1200" cap="none" spc="0" normalizeH="0" baseline="0" noProof="0">
              <a:ln>
                <a:noFill/>
              </a:ln>
              <a:solidFill>
                <a:srgbClr val="404143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sp>
        <p:nvSpPr>
          <p:cNvPr id="42" name="Suorakulmio 41">
            <a:extLst>
              <a:ext uri="{FF2B5EF4-FFF2-40B4-BE49-F238E27FC236}">
                <a16:creationId xmlns:a16="http://schemas.microsoft.com/office/drawing/2014/main" id="{844EB909-0FFA-43BA-BB25-327B0331CD5E}"/>
              </a:ext>
            </a:extLst>
          </p:cNvPr>
          <p:cNvSpPr/>
          <p:nvPr/>
        </p:nvSpPr>
        <p:spPr>
          <a:xfrm>
            <a:off x="8071235" y="5173292"/>
            <a:ext cx="2908679" cy="1215259"/>
          </a:xfrm>
          <a:prstGeom prst="rect">
            <a:avLst/>
          </a:prstGeom>
          <a:solidFill>
            <a:srgbClr val="80A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3 vaihe  |  2024</a:t>
            </a:r>
            <a:br>
              <a:rPr kumimoji="0" lang="fi-FI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3 varastokaivoa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Investoinnista päätetään kahden ensimmäisen vaiheen tulosten perusteella</a:t>
            </a:r>
          </a:p>
        </p:txBody>
      </p:sp>
      <p:sp>
        <p:nvSpPr>
          <p:cNvPr id="43" name="Kuvaselite: Nuoli oikealle 42">
            <a:extLst>
              <a:ext uri="{FF2B5EF4-FFF2-40B4-BE49-F238E27FC236}">
                <a16:creationId xmlns:a16="http://schemas.microsoft.com/office/drawing/2014/main" id="{100A592E-6AD4-4377-9EF1-5A398363B325}"/>
              </a:ext>
            </a:extLst>
          </p:cNvPr>
          <p:cNvSpPr/>
          <p:nvPr/>
        </p:nvSpPr>
        <p:spPr>
          <a:xfrm>
            <a:off x="4554552" y="5161154"/>
            <a:ext cx="3516683" cy="1197387"/>
          </a:xfrm>
          <a:prstGeom prst="rightArrowCallout">
            <a:avLst>
              <a:gd name="adj1" fmla="val 21232"/>
              <a:gd name="adj2" fmla="val 19700"/>
              <a:gd name="adj3" fmla="val 23718"/>
              <a:gd name="adj4" fmla="val 90015"/>
            </a:avLst>
          </a:prstGeom>
          <a:solidFill>
            <a:srgbClr val="80A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2 vaihe  |  2023 </a:t>
            </a:r>
            <a:br>
              <a:rPr kumimoji="0" lang="fi-FI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endParaRPr kumimoji="0" lang="fi-FI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400" dirty="0">
                <a:solidFill>
                  <a:prstClr val="white"/>
                </a:solidFill>
                <a:latin typeface="Roboto Slab" pitchFamily="2" charset="0"/>
                <a:ea typeface="Roboto Slab" pitchFamily="2" charset="0"/>
              </a:rPr>
              <a:t>Kaivo 2 poraus valmis, 2008 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Kaivo 3 poraus  alkamassa</a:t>
            </a:r>
            <a:br>
              <a:rPr kumimoji="0" lang="fi-FI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br>
              <a:rPr kumimoji="0" lang="fi-FI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endParaRPr kumimoji="0" lang="fi-FI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sp>
        <p:nvSpPr>
          <p:cNvPr id="45" name="Kuvaselite: Nuoli oikealle 44">
            <a:extLst>
              <a:ext uri="{FF2B5EF4-FFF2-40B4-BE49-F238E27FC236}">
                <a16:creationId xmlns:a16="http://schemas.microsoft.com/office/drawing/2014/main" id="{A9FA758B-F8CE-4AC5-A822-B037F02DC66E}"/>
              </a:ext>
            </a:extLst>
          </p:cNvPr>
          <p:cNvSpPr/>
          <p:nvPr/>
        </p:nvSpPr>
        <p:spPr>
          <a:xfrm>
            <a:off x="1037869" y="5161153"/>
            <a:ext cx="3516683" cy="1197387"/>
          </a:xfrm>
          <a:prstGeom prst="rightArrowCallout">
            <a:avLst>
              <a:gd name="adj1" fmla="val 21232"/>
              <a:gd name="adj2" fmla="val 19700"/>
              <a:gd name="adj3" fmla="val 23718"/>
              <a:gd name="adj4" fmla="val 90015"/>
            </a:avLst>
          </a:prstGeom>
          <a:solidFill>
            <a:srgbClr val="80A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1 vaihe  |  2021-2023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</a:t>
            </a:r>
            <a:br>
              <a:rPr kumimoji="0" lang="fi-FI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1 varastokaivo (1600 m)</a:t>
            </a:r>
            <a:br>
              <a:rPr kumimoji="0" lang="fi-FI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Kaivo valmis ja koeajossa. Lämpöpumppulaitos rakenteilla.</a:t>
            </a:r>
          </a:p>
        </p:txBody>
      </p:sp>
    </p:spTree>
    <p:extLst>
      <p:ext uri="{BB962C8B-B14F-4D97-AF65-F5344CB8AC3E}">
        <p14:creationId xmlns:p14="http://schemas.microsoft.com/office/powerpoint/2010/main" val="3670102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56F3CBA-4C07-49D5-B92F-3FAD0B463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Lämmönhankinnan nykytilanne</a:t>
            </a:r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03AC7CB3-D63B-43BA-8B90-9E9CDD14DA8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984672" y="2467535"/>
            <a:ext cx="3034145" cy="3576918"/>
          </a:xfrm>
        </p:spPr>
        <p:txBody>
          <a:bodyPr>
            <a:normAutofit fontScale="92500"/>
          </a:bodyPr>
          <a:lstStyle/>
          <a:p>
            <a:r>
              <a:rPr lang="fi-FI" dirty="0"/>
              <a:t>Esimerkkiviikko maaliskuulta 2022</a:t>
            </a:r>
          </a:p>
          <a:p>
            <a:r>
              <a:rPr lang="fi-FI" sz="1600" dirty="0" err="1"/>
              <a:t>Lounavoima</a:t>
            </a:r>
            <a:r>
              <a:rPr lang="fi-FI" sz="1600" dirty="0"/>
              <a:t> 3 808 MWh</a:t>
            </a:r>
          </a:p>
          <a:p>
            <a:r>
              <a:rPr lang="fi-FI" sz="1600" dirty="0"/>
              <a:t>Huippuvoimalaitos 867 MWh</a:t>
            </a:r>
          </a:p>
          <a:p>
            <a:r>
              <a:rPr lang="fi-FI" sz="1600" dirty="0"/>
              <a:t>Muut 0 MWh </a:t>
            </a:r>
          </a:p>
          <a:p>
            <a:r>
              <a:rPr lang="fi-FI" sz="1600" dirty="0"/>
              <a:t>Lämmönhankinnan kustannukset yhteensä </a:t>
            </a:r>
            <a:br>
              <a:rPr lang="fi-FI" sz="1600" dirty="0"/>
            </a:br>
            <a:r>
              <a:rPr lang="fi-FI" sz="1600" dirty="0"/>
              <a:t>n. 150 000 €</a:t>
            </a:r>
          </a:p>
        </p:txBody>
      </p:sp>
      <p:pic>
        <p:nvPicPr>
          <p:cNvPr id="10" name="Sisällön paikkamerkki 9">
            <a:extLst>
              <a:ext uri="{FF2B5EF4-FFF2-40B4-BE49-F238E27FC236}">
                <a16:creationId xmlns:a16="http://schemas.microsoft.com/office/drawing/2014/main" id="{CC99BAE2-2245-451F-B6AD-54983D728E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12214" y="2076450"/>
            <a:ext cx="7559394" cy="373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2005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2DF9811-3469-42D2-A3C2-7FD7EA2B3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077" y="385907"/>
            <a:ext cx="7927241" cy="1325563"/>
          </a:xfrm>
        </p:spPr>
        <p:txBody>
          <a:bodyPr/>
          <a:lstStyle/>
          <a:p>
            <a:r>
              <a:rPr lang="fi-FI" dirty="0"/>
              <a:t>Lämmönhankinta, kun lämpövarasto on käytössä</a:t>
            </a:r>
          </a:p>
        </p:txBody>
      </p:sp>
      <p:sp>
        <p:nvSpPr>
          <p:cNvPr id="5" name="Sisällön paikkamerkki 3">
            <a:extLst>
              <a:ext uri="{FF2B5EF4-FFF2-40B4-BE49-F238E27FC236}">
                <a16:creationId xmlns:a16="http://schemas.microsoft.com/office/drawing/2014/main" id="{AE348211-6983-4AF2-91B7-841E589A799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31300" y="1947134"/>
            <a:ext cx="2689225" cy="4528969"/>
          </a:xfrm>
        </p:spPr>
        <p:txBody>
          <a:bodyPr>
            <a:normAutofit/>
          </a:bodyPr>
          <a:lstStyle/>
          <a:p>
            <a:r>
              <a:rPr lang="fi-FI" dirty="0"/>
              <a:t>Esimerkkiviikko maaliskuulta 2022</a:t>
            </a:r>
          </a:p>
          <a:p>
            <a:pPr>
              <a:lnSpc>
                <a:spcPct val="110000"/>
              </a:lnSpc>
            </a:pPr>
            <a:r>
              <a:rPr lang="fi-FI" sz="1600" dirty="0" err="1"/>
              <a:t>Lounavoima</a:t>
            </a:r>
            <a:r>
              <a:rPr lang="fi-FI" sz="1600" dirty="0"/>
              <a:t> 4 337 MWh</a:t>
            </a:r>
          </a:p>
          <a:p>
            <a:pPr>
              <a:lnSpc>
                <a:spcPct val="110000"/>
              </a:lnSpc>
            </a:pPr>
            <a:r>
              <a:rPr lang="fi-FI" sz="1600" dirty="0"/>
              <a:t>Lämpövarasto 283 MWh</a:t>
            </a:r>
          </a:p>
          <a:p>
            <a:pPr>
              <a:lnSpc>
                <a:spcPct val="110000"/>
              </a:lnSpc>
            </a:pPr>
            <a:r>
              <a:rPr lang="fi-FI" sz="1600" dirty="0"/>
              <a:t>Muut (mm. älykäs lämpötilan ohjaus) 57 MWh</a:t>
            </a:r>
          </a:p>
          <a:p>
            <a:pPr>
              <a:lnSpc>
                <a:spcPct val="110000"/>
              </a:lnSpc>
            </a:pPr>
            <a:r>
              <a:rPr lang="fi-FI" sz="1600" dirty="0"/>
              <a:t>Lämmönhankinnan kustannukset yhteensä  n. 130 000 €</a:t>
            </a:r>
          </a:p>
          <a:p>
            <a:pPr>
              <a:lnSpc>
                <a:spcPct val="110000"/>
              </a:lnSpc>
            </a:pPr>
            <a:endParaRPr lang="fi-FI" sz="1600" dirty="0"/>
          </a:p>
        </p:txBody>
      </p:sp>
      <p:pic>
        <p:nvPicPr>
          <p:cNvPr id="7" name="Sisällön paikkamerkki 6">
            <a:extLst>
              <a:ext uri="{FF2B5EF4-FFF2-40B4-BE49-F238E27FC236}">
                <a16:creationId xmlns:a16="http://schemas.microsoft.com/office/drawing/2014/main" id="{648C768C-400E-4234-8076-79E59C2943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1621" y="1947134"/>
            <a:ext cx="7658837" cy="380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5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2DF9811-3469-42D2-A3C2-7FD7EA2B3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719" y="164234"/>
            <a:ext cx="7927241" cy="1325563"/>
          </a:xfrm>
        </p:spPr>
        <p:txBody>
          <a:bodyPr/>
          <a:lstStyle/>
          <a:p>
            <a:r>
              <a:rPr lang="fi-FI" dirty="0"/>
              <a:t>Lämpövaraston hyödyt</a:t>
            </a:r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0F601BD7-70C0-413A-BA49-3E802A3C9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3719" y="1489797"/>
            <a:ext cx="7124699" cy="4709391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fi-FI" dirty="0"/>
              <a:t>Hyödyt</a:t>
            </a:r>
          </a:p>
          <a:p>
            <a:pPr marL="1028700" lvl="1" indent="-342900">
              <a:buFontTx/>
              <a:buChar char="-"/>
            </a:pPr>
            <a:r>
              <a:rPr lang="fi-FI" dirty="0"/>
              <a:t>Jätteenpoltto mahdollistaa energian varastoimisen</a:t>
            </a:r>
          </a:p>
          <a:p>
            <a:pPr marL="1485900" lvl="2" indent="-342900">
              <a:buFontTx/>
              <a:buChar char="-"/>
            </a:pPr>
            <a:r>
              <a:rPr lang="fi-FI" dirty="0"/>
              <a:t>Varastointi korvaa ilmalauhdutusta</a:t>
            </a:r>
          </a:p>
          <a:p>
            <a:pPr marL="1485900" lvl="2" indent="-342900">
              <a:buFontTx/>
              <a:buChar char="-"/>
            </a:pPr>
            <a:r>
              <a:rPr lang="fi-FI" dirty="0"/>
              <a:t>Oma sähköntuotanto mahdollistaa lämpöpumppujen edullisen käytön</a:t>
            </a:r>
          </a:p>
          <a:p>
            <a:pPr marL="1028700" lvl="1" indent="-342900">
              <a:buFontTx/>
              <a:buChar char="-"/>
            </a:pPr>
            <a:r>
              <a:rPr lang="fi-FI" dirty="0"/>
              <a:t>Vara- ja huipputuotantolaitoksena kilpailukykyinen</a:t>
            </a:r>
          </a:p>
          <a:p>
            <a:pPr marL="1485900" lvl="2" indent="-342900">
              <a:buFontTx/>
              <a:buChar char="-"/>
            </a:pPr>
            <a:r>
              <a:rPr lang="fi-FI" dirty="0"/>
              <a:t>Vertailukelpoinen investointikustannus </a:t>
            </a:r>
          </a:p>
          <a:p>
            <a:pPr marL="1485900" lvl="2" indent="-342900">
              <a:buFontTx/>
              <a:buChar char="-"/>
            </a:pPr>
            <a:r>
              <a:rPr lang="fi-FI" dirty="0"/>
              <a:t>Lämpövaraston nopea reagointi lämmöntarpeen vaihteluihin</a:t>
            </a:r>
          </a:p>
          <a:p>
            <a:pPr marL="1028700" lvl="1" indent="-342900">
              <a:buFontTx/>
              <a:buChar char="-"/>
            </a:pPr>
            <a:r>
              <a:rPr lang="fi-FI" dirty="0"/>
              <a:t>Vihreä siirtymä</a:t>
            </a:r>
          </a:p>
          <a:p>
            <a:pPr marL="1485900" lvl="2" indent="-342900">
              <a:buFontTx/>
              <a:buChar char="-"/>
            </a:pPr>
            <a:r>
              <a:rPr lang="fi-FI" dirty="0"/>
              <a:t>Lämpövaraston energian ekologisuus ja edullisuus</a:t>
            </a:r>
          </a:p>
          <a:p>
            <a:pPr marL="1485900" lvl="2" indent="-342900">
              <a:buFontTx/>
              <a:buChar char="-"/>
            </a:pPr>
            <a:r>
              <a:rPr lang="fi-FI" dirty="0"/>
              <a:t>Jätteen hyötykäyttö tehostuu</a:t>
            </a:r>
          </a:p>
          <a:p>
            <a:pPr marL="1485900" lvl="2" indent="-342900">
              <a:buFontTx/>
              <a:buChar char="-"/>
            </a:pPr>
            <a:r>
              <a:rPr lang="fi-FI" dirty="0"/>
              <a:t>Uuden teknologian hyödyntämisen edelläkävijä</a:t>
            </a:r>
          </a:p>
        </p:txBody>
      </p:sp>
      <p:pic>
        <p:nvPicPr>
          <p:cNvPr id="7" name="Sisällön paikkamerkki 6">
            <a:extLst>
              <a:ext uri="{FF2B5EF4-FFF2-40B4-BE49-F238E27FC236}">
                <a16:creationId xmlns:a16="http://schemas.microsoft.com/office/drawing/2014/main" id="{77B2083D-F2EA-4551-A62B-C5B3DB244BE6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9131300" y="2651406"/>
            <a:ext cx="2559099" cy="305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6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3305751-9430-4544-B3A3-32C2E0B30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Lounavoima</a:t>
            </a:r>
            <a:r>
              <a:rPr lang="fi-FI" dirty="0"/>
              <a:t> Oy</a:t>
            </a:r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B9162312-D2D5-473B-B30A-D51FFB014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5B193-A0C8-4C77-8C41-8DAF1E8267C9}" type="slidenum">
              <a:rPr kumimoji="0" lang="fi-FI" sz="2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i-FI" sz="2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EEC4A911-DCDD-4D4D-AFF7-EE1E1AB3D7D3}"/>
              </a:ext>
            </a:extLst>
          </p:cNvPr>
          <p:cNvSpPr txBox="1"/>
          <p:nvPr/>
        </p:nvSpPr>
        <p:spPr>
          <a:xfrm>
            <a:off x="6682280" y="4846038"/>
            <a:ext cx="223787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Henkilöstö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srgbClr val="404143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800" b="1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18</a:t>
            </a:r>
          </a:p>
        </p:txBody>
      </p:sp>
      <p:graphicFrame>
        <p:nvGraphicFramePr>
          <p:cNvPr id="13" name="Kaavio 12">
            <a:extLst>
              <a:ext uri="{FF2B5EF4-FFF2-40B4-BE49-F238E27FC236}">
                <a16:creationId xmlns:a16="http://schemas.microsoft.com/office/drawing/2014/main" id="{0803D342-FA30-4693-B596-B21C42427984}"/>
              </a:ext>
            </a:extLst>
          </p:cNvPr>
          <p:cNvGraphicFramePr/>
          <p:nvPr/>
        </p:nvGraphicFramePr>
        <p:xfrm>
          <a:off x="2428098" y="1968954"/>
          <a:ext cx="2316162" cy="1544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kstiruutu 13">
            <a:extLst>
              <a:ext uri="{FF2B5EF4-FFF2-40B4-BE49-F238E27FC236}">
                <a16:creationId xmlns:a16="http://schemas.microsoft.com/office/drawing/2014/main" id="{09FBCB0E-3397-4C56-ADE8-DB2B3AA4336B}"/>
              </a:ext>
            </a:extLst>
          </p:cNvPr>
          <p:cNvSpPr txBox="1"/>
          <p:nvPr/>
        </p:nvSpPr>
        <p:spPr>
          <a:xfrm>
            <a:off x="1622600" y="3681837"/>
            <a:ext cx="39271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Omistus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srgbClr val="404143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Lounavoiman omistavat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Lounais-Suomen Jätehuolto Oy (LSJH)</a:t>
            </a:r>
            <a:b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ja Salon Kaukolämpö Oy</a:t>
            </a:r>
          </a:p>
        </p:txBody>
      </p:sp>
      <p:sp>
        <p:nvSpPr>
          <p:cNvPr id="15" name="Tekstiruutu 14">
            <a:extLst>
              <a:ext uri="{FF2B5EF4-FFF2-40B4-BE49-F238E27FC236}">
                <a16:creationId xmlns:a16="http://schemas.microsoft.com/office/drawing/2014/main" id="{BE07FF4D-3EF8-45D9-8355-5F7D93BACD41}"/>
              </a:ext>
            </a:extLst>
          </p:cNvPr>
          <p:cNvSpPr txBox="1"/>
          <p:nvPr/>
        </p:nvSpPr>
        <p:spPr>
          <a:xfrm>
            <a:off x="6682280" y="2712843"/>
            <a:ext cx="223787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1" i="0" u="none" strike="noStrike" kern="1200" cap="none" spc="0" normalizeH="0" baseline="0" noProof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Perustettu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800" b="1" i="0" u="none" strike="noStrike" kern="1200" cap="none" spc="0" normalizeH="0" baseline="0" noProof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2017</a:t>
            </a:r>
          </a:p>
        </p:txBody>
      </p:sp>
      <p:sp>
        <p:nvSpPr>
          <p:cNvPr id="16" name="Tekstiruutu 15">
            <a:extLst>
              <a:ext uri="{FF2B5EF4-FFF2-40B4-BE49-F238E27FC236}">
                <a16:creationId xmlns:a16="http://schemas.microsoft.com/office/drawing/2014/main" id="{10A262CA-D6B9-48C9-AE47-B38102CC99A5}"/>
              </a:ext>
            </a:extLst>
          </p:cNvPr>
          <p:cNvSpPr txBox="1"/>
          <p:nvPr/>
        </p:nvSpPr>
        <p:spPr>
          <a:xfrm>
            <a:off x="996641" y="2286701"/>
            <a:ext cx="18960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1" i="0" u="none" strike="noStrike" kern="1200" cap="none" spc="0" normalizeH="0" baseline="0" noProof="0">
                <a:ln>
                  <a:noFill/>
                </a:ln>
                <a:solidFill>
                  <a:srgbClr val="F39325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Salon </a:t>
            </a:r>
            <a:br>
              <a:rPr kumimoji="0" lang="fi-FI" sz="1400" b="1" i="0" u="none" strike="noStrike" kern="1200" cap="none" spc="0" normalizeH="0" baseline="0" noProof="0">
                <a:ln>
                  <a:noFill/>
                </a:ln>
                <a:solidFill>
                  <a:srgbClr val="F39325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1400" b="1" i="0" u="none" strike="noStrike" kern="1200" cap="none" spc="0" normalizeH="0" baseline="0" noProof="0">
                <a:ln>
                  <a:noFill/>
                </a:ln>
                <a:solidFill>
                  <a:srgbClr val="F39325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Kaukolämpö Oy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800" b="1" i="0" u="none" strike="noStrike" kern="1200" cap="none" spc="0" normalizeH="0" baseline="0" noProof="0">
                <a:ln>
                  <a:noFill/>
                </a:ln>
                <a:solidFill>
                  <a:srgbClr val="F39325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50%</a:t>
            </a:r>
          </a:p>
        </p:txBody>
      </p:sp>
      <p:sp>
        <p:nvSpPr>
          <p:cNvPr id="17" name="Tekstiruutu 16">
            <a:extLst>
              <a:ext uri="{FF2B5EF4-FFF2-40B4-BE49-F238E27FC236}">
                <a16:creationId xmlns:a16="http://schemas.microsoft.com/office/drawing/2014/main" id="{73B60767-453C-4F57-B1B7-AF336DB79B2A}"/>
              </a:ext>
            </a:extLst>
          </p:cNvPr>
          <p:cNvSpPr txBox="1"/>
          <p:nvPr/>
        </p:nvSpPr>
        <p:spPr>
          <a:xfrm>
            <a:off x="4279680" y="2329201"/>
            <a:ext cx="189603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Lounais-Suomen Jätehuolto Oy </a:t>
            </a:r>
            <a:br>
              <a:rPr kumimoji="0" lang="fi-FI" sz="14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28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50 %</a:t>
            </a:r>
            <a:br>
              <a:rPr kumimoji="0" lang="fi-FI" sz="14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endParaRPr kumimoji="0" lang="fi-FI" sz="1400" b="1" i="0" u="none" strike="noStrike" kern="1200" cap="none" spc="0" normalizeH="0" baseline="0" noProof="0" dirty="0">
              <a:ln>
                <a:noFill/>
              </a:ln>
              <a:solidFill>
                <a:srgbClr val="80A51B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19" name="Kuva 18" descr="Tiiliseinän rakentaminen ääriviiva">
            <a:extLst>
              <a:ext uri="{FF2B5EF4-FFF2-40B4-BE49-F238E27FC236}">
                <a16:creationId xmlns:a16="http://schemas.microsoft.com/office/drawing/2014/main" id="{CDCD8655-4E35-4F3C-ABE2-C2D221FD4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5885" y="1837067"/>
            <a:ext cx="914400" cy="914400"/>
          </a:xfrm>
          <a:prstGeom prst="rect">
            <a:avLst/>
          </a:prstGeom>
        </p:spPr>
      </p:pic>
      <p:sp>
        <p:nvSpPr>
          <p:cNvPr id="20" name="Tekstiruutu 19">
            <a:extLst>
              <a:ext uri="{FF2B5EF4-FFF2-40B4-BE49-F238E27FC236}">
                <a16:creationId xmlns:a16="http://schemas.microsoft.com/office/drawing/2014/main" id="{B16AC814-78DC-4D90-8DDE-FA5D88FC330C}"/>
              </a:ext>
            </a:extLst>
          </p:cNvPr>
          <p:cNvSpPr txBox="1"/>
          <p:nvPr/>
        </p:nvSpPr>
        <p:spPr>
          <a:xfrm>
            <a:off x="9175030" y="2727099"/>
            <a:ext cx="223787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Yhtiön liikevaihto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800" b="1" i="0" u="none" strike="noStrike" kern="1200" cap="none" spc="0" normalizeH="0" baseline="0" noProof="0" dirty="0">
                <a:ln>
                  <a:noFill/>
                </a:ln>
                <a:solidFill>
                  <a:srgbClr val="404143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 panose="020B0604020202020204" pitchFamily="34" charset="0"/>
              </a:rPr>
              <a:t>10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miljoonaa euroa</a:t>
            </a:r>
            <a:b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vuodessa</a:t>
            </a:r>
          </a:p>
        </p:txBody>
      </p:sp>
      <p:pic>
        <p:nvPicPr>
          <p:cNvPr id="23" name="Kuva 22" descr="Nouseva palkkikaavio ääriviiva">
            <a:extLst>
              <a:ext uri="{FF2B5EF4-FFF2-40B4-BE49-F238E27FC236}">
                <a16:creationId xmlns:a16="http://schemas.microsoft.com/office/drawing/2014/main" id="{448042FC-0723-4539-B446-C68C134209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39704" y="1798443"/>
            <a:ext cx="914400" cy="914400"/>
          </a:xfrm>
          <a:prstGeom prst="rect">
            <a:avLst/>
          </a:prstGeom>
        </p:spPr>
      </p:pic>
      <p:pic>
        <p:nvPicPr>
          <p:cNvPr id="25" name="Kuva 24" descr="Käyttäjät ääriviiva">
            <a:extLst>
              <a:ext uri="{FF2B5EF4-FFF2-40B4-BE49-F238E27FC236}">
                <a16:creationId xmlns:a16="http://schemas.microsoft.com/office/drawing/2014/main" id="{1727191E-3385-4379-A602-DA4984A4BE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32148" y="393163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185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BEDE41F0-B1AD-7AC8-6C61-803CA1D84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5889" y="1638300"/>
            <a:ext cx="8283363" cy="2652607"/>
          </a:xfrm>
        </p:spPr>
        <p:txBody>
          <a:bodyPr/>
          <a:lstStyle/>
          <a:p>
            <a:br>
              <a:rPr lang="fi-FI" dirty="0"/>
            </a:br>
            <a:r>
              <a:rPr lang="fi-FI" dirty="0"/>
              <a:t>Lounavoima sijaitsee Lounapuistossa</a:t>
            </a:r>
            <a:br>
              <a:rPr lang="fi-FI" dirty="0"/>
            </a:br>
            <a:br>
              <a:rPr lang="fi-FI" dirty="0"/>
            </a:br>
            <a:r>
              <a:rPr lang="fi-FI" dirty="0"/>
              <a:t>Lounapuisto kiertotalouspuisto </a:t>
            </a:r>
            <a:br>
              <a:rPr lang="fi-FI" dirty="0"/>
            </a:br>
            <a:r>
              <a:rPr lang="fi-FI" dirty="0"/>
              <a:t>on Salon Korvenmäessä sijaitseva kiertotalouden keskittymä</a:t>
            </a:r>
          </a:p>
        </p:txBody>
      </p:sp>
    </p:spTree>
    <p:extLst>
      <p:ext uri="{BB962C8B-B14F-4D97-AF65-F5344CB8AC3E}">
        <p14:creationId xmlns:p14="http://schemas.microsoft.com/office/powerpoint/2010/main" val="3012480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numeron paikkamerkki 1">
            <a:extLst>
              <a:ext uri="{FF2B5EF4-FFF2-40B4-BE49-F238E27FC236}">
                <a16:creationId xmlns:a16="http://schemas.microsoft.com/office/drawing/2014/main" id="{D8FEEF29-A972-4EDD-8067-94E7F40454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25" y="6186487"/>
            <a:ext cx="59055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5B193-A0C8-4C77-8C41-8DAF1E8267C9}" type="slidenum">
              <a:rPr kumimoji="0" lang="fi-FI" sz="2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i-FI" sz="2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7099E434-D609-498D-B5C2-E489829D12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627"/>
          <a:stretch/>
        </p:blipFill>
        <p:spPr>
          <a:xfrm>
            <a:off x="0" y="0"/>
            <a:ext cx="12200392" cy="6858000"/>
          </a:xfrm>
          <a:prstGeom prst="rect">
            <a:avLst/>
          </a:prstGeom>
        </p:spPr>
      </p:pic>
      <p:sp>
        <p:nvSpPr>
          <p:cNvPr id="3" name="Otsikko 2">
            <a:extLst>
              <a:ext uri="{FF2B5EF4-FFF2-40B4-BE49-F238E27FC236}">
                <a16:creationId xmlns:a16="http://schemas.microsoft.com/office/drawing/2014/main" id="{729A428E-219E-478E-A769-B12A1FA60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26" y="611433"/>
            <a:ext cx="7429548" cy="848412"/>
          </a:xfrm>
        </p:spPr>
        <p:txBody>
          <a:bodyPr>
            <a:normAutofit fontScale="90000"/>
          </a:bodyPr>
          <a:lstStyle/>
          <a:p>
            <a:r>
              <a:rPr lang="fi-FI" sz="4000" dirty="0">
                <a:solidFill>
                  <a:schemeClr val="tx1"/>
                </a:solidFill>
              </a:rPr>
              <a:t>Ekovoimalaitos sijaitsee  Lounapuistossa</a:t>
            </a:r>
          </a:p>
        </p:txBody>
      </p:sp>
    </p:spTree>
    <p:extLst>
      <p:ext uri="{BB962C8B-B14F-4D97-AF65-F5344CB8AC3E}">
        <p14:creationId xmlns:p14="http://schemas.microsoft.com/office/powerpoint/2010/main" val="532187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50D46F81-974A-4B3A-9326-F6D14CCEE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Ekovoimalaitoksen tuotanto 2022</a:t>
            </a:r>
            <a:endParaRPr lang="fi-FI" b="0" dirty="0"/>
          </a:p>
        </p:txBody>
      </p:sp>
      <p:sp>
        <p:nvSpPr>
          <p:cNvPr id="2" name="Dian numeron paikkamerkki 1">
            <a:extLst>
              <a:ext uri="{FF2B5EF4-FFF2-40B4-BE49-F238E27FC236}">
                <a16:creationId xmlns:a16="http://schemas.microsoft.com/office/drawing/2014/main" id="{5374B40A-6F00-4E8C-A49F-B7D1238368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5B193-A0C8-4C77-8C41-8DAF1E8267C9}" type="slidenum">
              <a:rPr kumimoji="0" lang="fi-FI" sz="2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i-FI" sz="2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sp>
        <p:nvSpPr>
          <p:cNvPr id="16" name="Tekstiruutu 15">
            <a:extLst>
              <a:ext uri="{FF2B5EF4-FFF2-40B4-BE49-F238E27FC236}">
                <a16:creationId xmlns:a16="http://schemas.microsoft.com/office/drawing/2014/main" id="{A58DBEE0-F7A0-4C55-8410-C991D8D544BE}"/>
              </a:ext>
            </a:extLst>
          </p:cNvPr>
          <p:cNvSpPr txBox="1"/>
          <p:nvPr/>
        </p:nvSpPr>
        <p:spPr>
          <a:xfrm>
            <a:off x="3844167" y="3293438"/>
            <a:ext cx="2019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Laitoksen polttoaineteho</a:t>
            </a:r>
            <a:b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28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44 MW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AD0C658B-63D2-4FD9-AA92-AC840DA061CB}"/>
              </a:ext>
            </a:extLst>
          </p:cNvPr>
          <p:cNvSpPr txBox="1"/>
          <p:nvPr/>
        </p:nvSpPr>
        <p:spPr>
          <a:xfrm>
            <a:off x="6218325" y="3296239"/>
            <a:ext cx="248458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i-FI" sz="1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Kaukolämmön tuotanto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</a:t>
            </a:r>
            <a:b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28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174 796 MWh</a:t>
            </a:r>
          </a:p>
        </p:txBody>
      </p:sp>
      <p:sp>
        <p:nvSpPr>
          <p:cNvPr id="19" name="Tekstiruutu 18">
            <a:extLst>
              <a:ext uri="{FF2B5EF4-FFF2-40B4-BE49-F238E27FC236}">
                <a16:creationId xmlns:a16="http://schemas.microsoft.com/office/drawing/2014/main" id="{176B4548-EF49-48C4-A2AE-C208846AB36F}"/>
              </a:ext>
            </a:extLst>
          </p:cNvPr>
          <p:cNvSpPr txBox="1"/>
          <p:nvPr/>
        </p:nvSpPr>
        <p:spPr>
          <a:xfrm>
            <a:off x="1174481" y="3293438"/>
            <a:ext cx="22164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Jätteen käsittely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1D385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28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124 459 t</a:t>
            </a: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</a:t>
            </a:r>
          </a:p>
        </p:txBody>
      </p:sp>
      <p:pic>
        <p:nvPicPr>
          <p:cNvPr id="33" name="Kuva 32" descr="Mittari ääriviiva">
            <a:extLst>
              <a:ext uri="{FF2B5EF4-FFF2-40B4-BE49-F238E27FC236}">
                <a16:creationId xmlns:a16="http://schemas.microsoft.com/office/drawing/2014/main" id="{826C4B2D-B98F-474B-9723-3D172F2A5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10236" y="2034863"/>
            <a:ext cx="1095242" cy="1095242"/>
          </a:xfrm>
          <a:prstGeom prst="rect">
            <a:avLst/>
          </a:prstGeom>
        </p:spPr>
      </p:pic>
      <p:sp>
        <p:nvSpPr>
          <p:cNvPr id="13" name="Tekstiruutu 12">
            <a:extLst>
              <a:ext uri="{FF2B5EF4-FFF2-40B4-BE49-F238E27FC236}">
                <a16:creationId xmlns:a16="http://schemas.microsoft.com/office/drawing/2014/main" id="{3396EAE3-BA6A-40BD-8296-09A12B52E701}"/>
              </a:ext>
            </a:extLst>
          </p:cNvPr>
          <p:cNvSpPr txBox="1"/>
          <p:nvPr/>
        </p:nvSpPr>
        <p:spPr>
          <a:xfrm>
            <a:off x="9057982" y="3293438"/>
            <a:ext cx="264633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Sähkön myynti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r>
              <a:rPr kumimoji="0" lang="fi-FI" sz="2800" b="1" i="0" u="none" strike="noStrike" kern="1200" cap="none" spc="0" normalizeH="0" baseline="0" noProof="0" dirty="0">
                <a:ln>
                  <a:noFill/>
                </a:ln>
                <a:solidFill>
                  <a:srgbClr val="80A51B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65 530 MWh</a:t>
            </a:r>
            <a:b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</a:br>
            <a:endParaRPr kumimoji="0" lang="fi-FI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15" name="Kuva 14" descr="Banaaninkuori ääriviiva">
            <a:extLst>
              <a:ext uri="{FF2B5EF4-FFF2-40B4-BE49-F238E27FC236}">
                <a16:creationId xmlns:a16="http://schemas.microsoft.com/office/drawing/2014/main" id="{86A58704-2B57-4C0F-8EB2-22CAC535BB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25491" y="2171699"/>
            <a:ext cx="822013" cy="822013"/>
          </a:xfrm>
          <a:prstGeom prst="rect">
            <a:avLst/>
          </a:prstGeom>
        </p:spPr>
      </p:pic>
      <p:pic>
        <p:nvPicPr>
          <p:cNvPr id="4" name="Kuva 3" descr="Sähkötorni ääriviiva">
            <a:extLst>
              <a:ext uri="{FF2B5EF4-FFF2-40B4-BE49-F238E27FC236}">
                <a16:creationId xmlns:a16="http://schemas.microsoft.com/office/drawing/2014/main" id="{B1EAE9D0-BB29-4759-8037-5D9E5390E6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09309" y="2034863"/>
            <a:ext cx="914400" cy="914400"/>
          </a:xfrm>
          <a:prstGeom prst="rect">
            <a:avLst/>
          </a:prstGeom>
        </p:spPr>
      </p:pic>
      <p:pic>
        <p:nvPicPr>
          <p:cNvPr id="8" name="Kuva 7" descr="Lämpömittari ääriviiva">
            <a:extLst>
              <a:ext uri="{FF2B5EF4-FFF2-40B4-BE49-F238E27FC236}">
                <a16:creationId xmlns:a16="http://schemas.microsoft.com/office/drawing/2014/main" id="{3FCBC1E0-27DF-4DC4-B415-4519A53CC2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75823" y="207931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447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C5BD326-E0C5-BB7A-14C8-52CED841D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1" y="365125"/>
            <a:ext cx="8161020" cy="1325563"/>
          </a:xfrm>
        </p:spPr>
        <p:txBody>
          <a:bodyPr/>
          <a:lstStyle/>
          <a:p>
            <a:r>
              <a:rPr lang="fi-FI" dirty="0"/>
              <a:t>Energian tuotannon muutos Salossa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CB7B68D4-EED8-4574-E2BE-2220681DB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1" y="1800665"/>
            <a:ext cx="7927144" cy="4398523"/>
          </a:xfrm>
        </p:spPr>
        <p:txBody>
          <a:bodyPr/>
          <a:lstStyle/>
          <a:p>
            <a:r>
              <a:rPr lang="fi-FI" dirty="0"/>
              <a:t>2021-2022	Siirtyminen fossiilisesta polttoaineesta 		jätteen hyödyntämiseen 	</a:t>
            </a:r>
          </a:p>
          <a:p>
            <a:pPr lvl="4"/>
            <a:r>
              <a:rPr lang="fi-FI" dirty="0"/>
              <a:t>Lounavoima	</a:t>
            </a:r>
          </a:p>
          <a:p>
            <a:r>
              <a:rPr lang="fi-FI" dirty="0"/>
              <a:t>2023		Kaukolämpöverkon lämpötilojen älykäs 		ohjaus</a:t>
            </a:r>
          </a:p>
          <a:p>
            <a:pPr lvl="4"/>
            <a:r>
              <a:rPr lang="fi-FI" dirty="0"/>
              <a:t> Salon Kaukolämpö / </a:t>
            </a:r>
            <a:r>
              <a:rPr lang="fi-FI" dirty="0" err="1"/>
              <a:t>Ensense</a:t>
            </a:r>
            <a:endParaRPr lang="fi-FI" dirty="0"/>
          </a:p>
          <a:p>
            <a:r>
              <a:rPr lang="fi-FI" dirty="0"/>
              <a:t>2024-2025	Hukkalämmön kausivarasto</a:t>
            </a:r>
          </a:p>
          <a:p>
            <a:pPr lvl="4"/>
            <a:r>
              <a:rPr lang="fi-FI" dirty="0"/>
              <a:t>Lounavoima / </a:t>
            </a:r>
            <a:r>
              <a:rPr lang="fi-FI" dirty="0" err="1"/>
              <a:t>QHeat</a:t>
            </a:r>
            <a:endParaRPr lang="fi-FI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CB368AF-C5CE-0F2B-BD56-4B5777EF841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i-FI" dirty="0"/>
              <a:t>Kaukolämmön tuotanto Salossa siirtyy fossiilisista polttoaineesta lähipolttoaineeseen 2021-2025</a:t>
            </a:r>
          </a:p>
        </p:txBody>
      </p:sp>
    </p:spTree>
    <p:extLst>
      <p:ext uri="{BB962C8B-B14F-4D97-AF65-F5344CB8AC3E}">
        <p14:creationId xmlns:p14="http://schemas.microsoft.com/office/powerpoint/2010/main" val="3344268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C5BD326-E0C5-BB7A-14C8-52CED841D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1" y="365125"/>
            <a:ext cx="8161020" cy="1325563"/>
          </a:xfrm>
        </p:spPr>
        <p:txBody>
          <a:bodyPr/>
          <a:lstStyle/>
          <a:p>
            <a:r>
              <a:rPr lang="fi-FI" dirty="0"/>
              <a:t>Salon kaukolämmön tuotannon polttoaineet</a:t>
            </a:r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FCB368AF-C5CE-0F2B-BD56-4B5777EF841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i-FI" dirty="0"/>
          </a:p>
        </p:txBody>
      </p:sp>
      <p:graphicFrame>
        <p:nvGraphicFramePr>
          <p:cNvPr id="5" name="Sisällön paikkamerkki 4">
            <a:extLst>
              <a:ext uri="{FF2B5EF4-FFF2-40B4-BE49-F238E27FC236}">
                <a16:creationId xmlns:a16="http://schemas.microsoft.com/office/drawing/2014/main" id="{47B1B421-DBA8-DD34-6835-3075055A7D7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39763" y="1800225"/>
          <a:ext cx="7927975" cy="4398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68876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2DF9811-3469-42D2-A3C2-7FD7EA2B3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59" y="358198"/>
            <a:ext cx="7927241" cy="1325563"/>
          </a:xfrm>
        </p:spPr>
        <p:txBody>
          <a:bodyPr>
            <a:normAutofit/>
          </a:bodyPr>
          <a:lstStyle/>
          <a:p>
            <a:r>
              <a:rPr lang="fi-FI" dirty="0"/>
              <a:t>Salon kaukolämmön tuotannon lähteet 2025</a:t>
            </a:r>
          </a:p>
        </p:txBody>
      </p:sp>
      <p:sp>
        <p:nvSpPr>
          <p:cNvPr id="5" name="Sisällön paikkamerkki 3">
            <a:extLst>
              <a:ext uri="{FF2B5EF4-FFF2-40B4-BE49-F238E27FC236}">
                <a16:creationId xmlns:a16="http://schemas.microsoft.com/office/drawing/2014/main" id="{AE348211-6983-4AF2-91B7-841E589A799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908474" y="2466975"/>
            <a:ext cx="3096490" cy="357822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fi-FI" sz="1600" u="sng" dirty="0"/>
              <a:t>Tuotantosuunnitelma 2025</a:t>
            </a:r>
          </a:p>
          <a:p>
            <a:pPr>
              <a:lnSpc>
                <a:spcPct val="110000"/>
              </a:lnSpc>
            </a:pPr>
            <a:r>
              <a:rPr lang="fi-FI" sz="1400" dirty="0"/>
              <a:t>Lounavoima 190 000 MWh</a:t>
            </a:r>
          </a:p>
          <a:p>
            <a:pPr>
              <a:lnSpc>
                <a:spcPct val="110000"/>
              </a:lnSpc>
            </a:pPr>
            <a:r>
              <a:rPr lang="fi-FI" sz="1400" dirty="0"/>
              <a:t>Lämpövarasto 10 000 MWh</a:t>
            </a:r>
          </a:p>
          <a:p>
            <a:pPr>
              <a:lnSpc>
                <a:spcPct val="110000"/>
              </a:lnSpc>
            </a:pPr>
            <a:r>
              <a:rPr lang="fi-FI" sz="1400" dirty="0"/>
              <a:t>Huippuvoimalaitos 12 000 MWh</a:t>
            </a:r>
          </a:p>
          <a:p>
            <a:pPr>
              <a:lnSpc>
                <a:spcPct val="110000"/>
              </a:lnSpc>
            </a:pPr>
            <a:r>
              <a:rPr lang="fi-FI" sz="1400" dirty="0"/>
              <a:t>Varavoima/verkon käytön optimointi 1 000 MWh</a:t>
            </a:r>
          </a:p>
        </p:txBody>
      </p:sp>
      <p:pic>
        <p:nvPicPr>
          <p:cNvPr id="8" name="Sisällön paikkamerkki 7">
            <a:extLst>
              <a:ext uri="{FF2B5EF4-FFF2-40B4-BE49-F238E27FC236}">
                <a16:creationId xmlns:a16="http://schemas.microsoft.com/office/drawing/2014/main" id="{423CAAF8-955E-4CC9-B650-250C6E6218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94248" y="2084388"/>
            <a:ext cx="6816277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37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tsikko 8">
            <a:extLst>
              <a:ext uri="{FF2B5EF4-FFF2-40B4-BE49-F238E27FC236}">
                <a16:creationId xmlns:a16="http://schemas.microsoft.com/office/drawing/2014/main" id="{E2C15A71-5659-4924-8E6A-46C2A825E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Syvälämpövarasto, lämmön kausivarasto</a:t>
            </a:r>
          </a:p>
        </p:txBody>
      </p:sp>
      <p:sp>
        <p:nvSpPr>
          <p:cNvPr id="10" name="Sisällön paikkamerkki 9">
            <a:extLst>
              <a:ext uri="{FF2B5EF4-FFF2-40B4-BE49-F238E27FC236}">
                <a16:creationId xmlns:a16="http://schemas.microsoft.com/office/drawing/2014/main" id="{2933CF43-2189-4E75-9A30-A5FF3437B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0" y="2003377"/>
            <a:ext cx="5892800" cy="4085288"/>
          </a:xfrm>
        </p:spPr>
        <p:txBody>
          <a:bodyPr/>
          <a:lstStyle/>
          <a:p>
            <a:r>
              <a:rPr lang="fi-FI" dirty="0"/>
              <a:t>Kallioperään porataan syviä lämpökaivoja, joihin varastoidaan Ekovoimalaitoksessa syntyvää ylimääräistä lämpöä. </a:t>
            </a:r>
          </a:p>
          <a:p>
            <a:pPr lvl="1"/>
            <a:r>
              <a:rPr lang="fi-FI" dirty="0"/>
              <a:t>Varastoitu lämpö käytetään pääasiassa talvella, </a:t>
            </a:r>
            <a:br>
              <a:rPr lang="fi-FI" dirty="0"/>
            </a:br>
            <a:r>
              <a:rPr lang="fi-FI" dirty="0"/>
              <a:t>kun lämmöntarve on suurimmillaan. </a:t>
            </a:r>
          </a:p>
          <a:p>
            <a:pPr lvl="1"/>
            <a:r>
              <a:rPr lang="fi-FI" dirty="0"/>
              <a:t>Lämpövarastolla tuotettu kaukolämpö </a:t>
            </a:r>
            <a:br>
              <a:rPr lang="fi-FI" dirty="0"/>
            </a:br>
            <a:r>
              <a:rPr lang="fi-FI" dirty="0"/>
              <a:t>ei lisää hiilidioksidipäästöjä.</a:t>
            </a:r>
          </a:p>
          <a:p>
            <a:r>
              <a:rPr lang="fi-FI" dirty="0"/>
              <a:t>Hankkeelle on myönnetty Työ- ja elinkeinoministeriön energiatukea 35 % kustannuksista</a:t>
            </a:r>
          </a:p>
          <a:p>
            <a:pPr lvl="2"/>
            <a:endParaRPr lang="fi-FI" dirty="0"/>
          </a:p>
          <a:p>
            <a:endParaRPr lang="fi-FI" dirty="0"/>
          </a:p>
          <a:p>
            <a:endParaRPr lang="fi-FI" dirty="0"/>
          </a:p>
          <a:p>
            <a:endParaRPr lang="fi-FI" dirty="0"/>
          </a:p>
        </p:txBody>
      </p:sp>
      <p:pic>
        <p:nvPicPr>
          <p:cNvPr id="11" name="Kuvan paikkamerkki 10" descr="Kuva, joka sisältää kohteen taivas, ulko, punainen, oranssi&#10;&#10;Kuvaus luotu automaattisesti">
            <a:extLst>
              <a:ext uri="{FF2B5EF4-FFF2-40B4-BE49-F238E27FC236}">
                <a16:creationId xmlns:a16="http://schemas.microsoft.com/office/drawing/2014/main" id="{22F2B8B8-34C7-4187-B13E-5D0D333687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25035" cy="6858000"/>
          </a:xfrm>
        </p:spPr>
      </p:pic>
      <p:sp>
        <p:nvSpPr>
          <p:cNvPr id="3" name="Dian numeron paikkamerkki 2">
            <a:extLst>
              <a:ext uri="{FF2B5EF4-FFF2-40B4-BE49-F238E27FC236}">
                <a16:creationId xmlns:a16="http://schemas.microsoft.com/office/drawing/2014/main" id="{7084EEED-A9D3-4A92-AB7C-D67A62B45F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5B193-A0C8-4C77-8C41-8DAF1E8267C9}" type="slidenum">
              <a:rPr kumimoji="0" lang="fi-FI" sz="2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i-FI" sz="2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7486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ounapuisto, vihreä">
  <a:themeElements>
    <a:clrScheme name="Lounapuisto">
      <a:dk1>
        <a:srgbClr val="2A4864"/>
      </a:dk1>
      <a:lt1>
        <a:srgbClr val="CAC9C9"/>
      </a:lt1>
      <a:dk2>
        <a:srgbClr val="2A4864"/>
      </a:dk2>
      <a:lt2>
        <a:srgbClr val="C0DCAC"/>
      </a:lt2>
      <a:accent1>
        <a:srgbClr val="EFBAC0"/>
      </a:accent1>
      <a:accent2>
        <a:srgbClr val="5B2541"/>
      </a:accent2>
      <a:accent3>
        <a:srgbClr val="186A33"/>
      </a:accent3>
      <a:accent4>
        <a:srgbClr val="FFC000"/>
      </a:accent4>
      <a:accent5>
        <a:srgbClr val="5B9BD5"/>
      </a:accent5>
      <a:accent6>
        <a:srgbClr val="2A4864"/>
      </a:accent6>
      <a:hlink>
        <a:srgbClr val="2A4864"/>
      </a:hlink>
      <a:folHlink>
        <a:srgbClr val="5B254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334E44D57BDB8A41A3FED2603148212D" ma:contentTypeVersion="17" ma:contentTypeDescription="Luo uusi asiakirja." ma:contentTypeScope="" ma:versionID="7be2014afa317c21364d1fc9631e073e">
  <xsd:schema xmlns:xsd="http://www.w3.org/2001/XMLSchema" xmlns:xs="http://www.w3.org/2001/XMLSchema" xmlns:p="http://schemas.microsoft.com/office/2006/metadata/properties" xmlns:ns2="7d10e681-331a-486b-8971-9d9266dca175" xmlns:ns3="2252f80c-6111-4b0a-8214-348a4460bee6" targetNamespace="http://schemas.microsoft.com/office/2006/metadata/properties" ma:root="true" ma:fieldsID="7a33e4e2fbada224f69881d1d202f439" ns2:_="" ns3:_="">
    <xsd:import namespace="7d10e681-331a-486b-8971-9d9266dca175"/>
    <xsd:import namespace="2252f80c-6111-4b0a-8214-348a4460be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0e681-331a-486b-8971-9d9266dca1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Kuvien tunnisteet" ma:readOnly="false" ma:fieldId="{5cf76f15-5ced-4ddc-b409-7134ff3c332f}" ma:taxonomyMulti="true" ma:sspId="ab55578c-25af-4e4d-8dab-aff0697381d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52f80c-6111-4b0a-8214-348a4460bee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Jaett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Jakamisen tiedot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fedd1f3-8601-4930-94ae-9f484d9d05f6}" ma:internalName="TaxCatchAll" ma:showField="CatchAllData" ma:web="2252f80c-6111-4b0a-8214-348a4460be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0e681-331a-486b-8971-9d9266dca175">
      <Terms xmlns="http://schemas.microsoft.com/office/infopath/2007/PartnerControls"/>
    </lcf76f155ced4ddcb4097134ff3c332f>
    <TaxCatchAll xmlns="2252f80c-6111-4b0a-8214-348a4460bee6" xsi:nil="true"/>
  </documentManagement>
</p:properties>
</file>

<file path=customXml/itemProps1.xml><?xml version="1.0" encoding="utf-8"?>
<ds:datastoreItem xmlns:ds="http://schemas.openxmlformats.org/officeDocument/2006/customXml" ds:itemID="{8F80C4EC-2CED-441E-A7D8-7E80CCA7884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4041F4-A3AE-48C7-AB4E-95750A3BE692}"/>
</file>

<file path=customXml/itemProps3.xml><?xml version="1.0" encoding="utf-8"?>
<ds:datastoreItem xmlns:ds="http://schemas.openxmlformats.org/officeDocument/2006/customXml" ds:itemID="{6EA3B986-B8FE-4C4A-8AE3-9124B4E51768}"/>
</file>

<file path=docProps/app.xml><?xml version="1.0" encoding="utf-8"?>
<Properties xmlns="http://schemas.openxmlformats.org/officeDocument/2006/extended-properties" xmlns:vt="http://schemas.openxmlformats.org/officeDocument/2006/docPropsVTypes">
  <TotalTime>3907</TotalTime>
  <Words>448</Words>
  <Application>Microsoft Office PowerPoint</Application>
  <PresentationFormat>Laajakuva</PresentationFormat>
  <Paragraphs>108</Paragraphs>
  <Slides>13</Slides>
  <Notes>4</Notes>
  <HiddenSlides>0</HiddenSlides>
  <MMClips>0</MMClips>
  <ScaleCrop>false</ScaleCrop>
  <HeadingPairs>
    <vt:vector size="6" baseType="variant">
      <vt:variant>
        <vt:lpstr>Käytetyt fontit</vt:lpstr>
      </vt:variant>
      <vt:variant>
        <vt:i4>7</vt:i4>
      </vt:variant>
      <vt:variant>
        <vt:lpstr>Teema</vt:lpstr>
      </vt:variant>
      <vt:variant>
        <vt:i4>3</vt:i4>
      </vt:variant>
      <vt:variant>
        <vt:lpstr>Dian otsikot</vt:lpstr>
      </vt:variant>
      <vt:variant>
        <vt:i4>13</vt:i4>
      </vt:variant>
    </vt:vector>
  </HeadingPairs>
  <TitlesOfParts>
    <vt:vector size="23" baseType="lpstr">
      <vt:lpstr>Arial</vt:lpstr>
      <vt:lpstr>Calibri</vt:lpstr>
      <vt:lpstr>Open Sans</vt:lpstr>
      <vt:lpstr>Open Sans Semibold</vt:lpstr>
      <vt:lpstr>Pridi</vt:lpstr>
      <vt:lpstr>Roboto</vt:lpstr>
      <vt:lpstr>Roboto Slab</vt:lpstr>
      <vt:lpstr>Office-teema</vt:lpstr>
      <vt:lpstr>1_Office-teema</vt:lpstr>
      <vt:lpstr>Lounapuisto, vihreä</vt:lpstr>
      <vt:lpstr>Yrityscase, energia Lounavoima Salon Kaukolämpö Lounais-Suomen Jätehuolto</vt:lpstr>
      <vt:lpstr>Lounavoima Oy</vt:lpstr>
      <vt:lpstr> Lounavoima sijaitsee Lounapuistossa  Lounapuisto kiertotalouspuisto  on Salon Korvenmäessä sijaitseva kiertotalouden keskittymä</vt:lpstr>
      <vt:lpstr>Ekovoimalaitos sijaitsee  Lounapuistossa</vt:lpstr>
      <vt:lpstr>Ekovoimalaitoksen tuotanto 2022</vt:lpstr>
      <vt:lpstr>Energian tuotannon muutos Salossa</vt:lpstr>
      <vt:lpstr>Salon kaukolämmön tuotannon polttoaineet</vt:lpstr>
      <vt:lpstr>Salon kaukolämmön tuotannon lähteet 2025</vt:lpstr>
      <vt:lpstr>Syvälämpövarasto, lämmön kausivarasto</vt:lpstr>
      <vt:lpstr>Lämpövarastohankkeen vaiheet</vt:lpstr>
      <vt:lpstr>Lämmönhankinnan nykytilanne</vt:lpstr>
      <vt:lpstr>Lämmönhankinta, kun lämpövarasto on käytössä</vt:lpstr>
      <vt:lpstr>Lämpövaraston hyödyt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Sari Kaija</dc:creator>
  <cp:lastModifiedBy>Elina Annala</cp:lastModifiedBy>
  <cp:revision>127</cp:revision>
  <dcterms:created xsi:type="dcterms:W3CDTF">2022-04-07T11:01:47Z</dcterms:created>
  <dcterms:modified xsi:type="dcterms:W3CDTF">2023-10-10T10:50:15Z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0x010100334E44D57BDB8A41A3FED2603148212D</vt:lpwstr>
  </property>
</Properties>
</file>